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3" r:id="rId1"/>
    <p:sldMasterId id="2147484016" r:id="rId2"/>
    <p:sldMasterId id="2147484031" r:id="rId3"/>
  </p:sldMasterIdLst>
  <p:notesMasterIdLst>
    <p:notesMasterId r:id="rId75"/>
  </p:notesMasterIdLst>
  <p:handoutMasterIdLst>
    <p:handoutMasterId r:id="rId76"/>
  </p:handoutMasterIdLst>
  <p:sldIdLst>
    <p:sldId id="257" r:id="rId4"/>
    <p:sldId id="295" r:id="rId5"/>
    <p:sldId id="258" r:id="rId6"/>
    <p:sldId id="259" r:id="rId7"/>
    <p:sldId id="262" r:id="rId8"/>
    <p:sldId id="478" r:id="rId9"/>
    <p:sldId id="406" r:id="rId10"/>
    <p:sldId id="407" r:id="rId11"/>
    <p:sldId id="305" r:id="rId12"/>
    <p:sldId id="479" r:id="rId13"/>
    <p:sldId id="480" r:id="rId14"/>
    <p:sldId id="481" r:id="rId15"/>
    <p:sldId id="482" r:id="rId16"/>
    <p:sldId id="408" r:id="rId17"/>
    <p:sldId id="409" r:id="rId18"/>
    <p:sldId id="521" r:id="rId19"/>
    <p:sldId id="522" r:id="rId20"/>
    <p:sldId id="523" r:id="rId21"/>
    <p:sldId id="534" r:id="rId22"/>
    <p:sldId id="410" r:id="rId23"/>
    <p:sldId id="483" r:id="rId24"/>
    <p:sldId id="412" r:id="rId25"/>
    <p:sldId id="413" r:id="rId26"/>
    <p:sldId id="484" r:id="rId27"/>
    <p:sldId id="485" r:id="rId28"/>
    <p:sldId id="486" r:id="rId29"/>
    <p:sldId id="520" r:id="rId30"/>
    <p:sldId id="414" r:id="rId31"/>
    <p:sldId id="487" r:id="rId32"/>
    <p:sldId id="488" r:id="rId33"/>
    <p:sldId id="524" r:id="rId34"/>
    <p:sldId id="526" r:id="rId35"/>
    <p:sldId id="490" r:id="rId36"/>
    <p:sldId id="527" r:id="rId37"/>
    <p:sldId id="491" r:id="rId38"/>
    <p:sldId id="492" r:id="rId39"/>
    <p:sldId id="493" r:id="rId40"/>
    <p:sldId id="494" r:id="rId41"/>
    <p:sldId id="495" r:id="rId42"/>
    <p:sldId id="532" r:id="rId43"/>
    <p:sldId id="415" r:id="rId44"/>
    <p:sldId id="496" r:id="rId45"/>
    <p:sldId id="497" r:id="rId46"/>
    <p:sldId id="498" r:id="rId47"/>
    <p:sldId id="499" r:id="rId48"/>
    <p:sldId id="500" r:id="rId49"/>
    <p:sldId id="501" r:id="rId50"/>
    <p:sldId id="502" r:id="rId51"/>
    <p:sldId id="503" r:id="rId52"/>
    <p:sldId id="504" r:id="rId53"/>
    <p:sldId id="505" r:id="rId54"/>
    <p:sldId id="516" r:id="rId55"/>
    <p:sldId id="506" r:id="rId56"/>
    <p:sldId id="528" r:id="rId57"/>
    <p:sldId id="509" r:id="rId58"/>
    <p:sldId id="511" r:id="rId59"/>
    <p:sldId id="507" r:id="rId60"/>
    <p:sldId id="508" r:id="rId61"/>
    <p:sldId id="529" r:id="rId62"/>
    <p:sldId id="512" r:id="rId63"/>
    <p:sldId id="416" r:id="rId64"/>
    <p:sldId id="513" r:id="rId65"/>
    <p:sldId id="514" r:id="rId66"/>
    <p:sldId id="292" r:id="rId67"/>
    <p:sldId id="519" r:id="rId68"/>
    <p:sldId id="533" r:id="rId69"/>
    <p:sldId id="531" r:id="rId70"/>
    <p:sldId id="530" r:id="rId71"/>
    <p:sldId id="293" r:id="rId72"/>
    <p:sldId id="515" r:id="rId73"/>
    <p:sldId id="304" r:id="rId7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20B82C-CB84-46F5-928B-FC4C10C1C929}" v="5" dt="2024-04-01T01:24:50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0" autoAdjust="0"/>
    <p:restoredTop sz="96366" autoAdjust="0"/>
  </p:normalViewPr>
  <p:slideViewPr>
    <p:cSldViewPr>
      <p:cViewPr varScale="1">
        <p:scale>
          <a:sx n="141" d="100"/>
          <a:sy n="141" d="100"/>
        </p:scale>
        <p:origin x="92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炳" userId="26a9a8d041cd339b" providerId="LiveId" clId="{6521D734-1100-4373-9747-BC077D6D4BCB}"/>
    <pc:docChg chg="modSld">
      <pc:chgData name="张 炳" userId="26a9a8d041cd339b" providerId="LiveId" clId="{6521D734-1100-4373-9747-BC077D6D4BCB}" dt="2023-03-28T05:41:22.021" v="3" actId="1076"/>
      <pc:docMkLst>
        <pc:docMk/>
      </pc:docMkLst>
      <pc:sldChg chg="modSp mod">
        <pc:chgData name="张 炳" userId="26a9a8d041cd339b" providerId="LiveId" clId="{6521D734-1100-4373-9747-BC077D6D4BCB}" dt="2023-03-24T01:01:36.268" v="2" actId="1076"/>
        <pc:sldMkLst>
          <pc:docMk/>
          <pc:sldMk cId="0" sldId="292"/>
        </pc:sldMkLst>
        <pc:picChg chg="mod">
          <ac:chgData name="张 炳" userId="26a9a8d041cd339b" providerId="LiveId" clId="{6521D734-1100-4373-9747-BC077D6D4BCB}" dt="2023-03-24T01:01:36.268" v="2" actId="1076"/>
          <ac:picMkLst>
            <pc:docMk/>
            <pc:sldMk cId="0" sldId="292"/>
            <ac:picMk id="2" creationId="{83957C37-8F56-4CB1-B28A-27C18F8DD57A}"/>
          </ac:picMkLst>
        </pc:picChg>
      </pc:sldChg>
      <pc:sldChg chg="modSp mod">
        <pc:chgData name="张 炳" userId="26a9a8d041cd339b" providerId="LiveId" clId="{6521D734-1100-4373-9747-BC077D6D4BCB}" dt="2023-03-28T05:41:22.021" v="3" actId="1076"/>
        <pc:sldMkLst>
          <pc:docMk/>
          <pc:sldMk cId="0" sldId="486"/>
        </pc:sldMkLst>
        <pc:picChg chg="mod">
          <ac:chgData name="张 炳" userId="26a9a8d041cd339b" providerId="LiveId" clId="{6521D734-1100-4373-9747-BC077D6D4BCB}" dt="2023-03-28T05:41:22.021" v="3" actId="1076"/>
          <ac:picMkLst>
            <pc:docMk/>
            <pc:sldMk cId="0" sldId="486"/>
            <ac:picMk id="2" creationId="{F2E4692F-39E1-48AF-BBCF-6F67F6087883}"/>
          </ac:picMkLst>
        </pc:picChg>
      </pc:sldChg>
      <pc:sldChg chg="modSp mod">
        <pc:chgData name="张 炳" userId="26a9a8d041cd339b" providerId="LiveId" clId="{6521D734-1100-4373-9747-BC077D6D4BCB}" dt="2023-03-24T00:55:18.186" v="0" actId="1076"/>
        <pc:sldMkLst>
          <pc:docMk/>
          <pc:sldMk cId="0" sldId="506"/>
        </pc:sldMkLst>
        <pc:picChg chg="mod">
          <ac:chgData name="张 炳" userId="26a9a8d041cd339b" providerId="LiveId" clId="{6521D734-1100-4373-9747-BC077D6D4BCB}" dt="2023-03-24T00:55:18.186" v="0" actId="1076"/>
          <ac:picMkLst>
            <pc:docMk/>
            <pc:sldMk cId="0" sldId="506"/>
            <ac:picMk id="4" creationId="{19AABB4C-ED05-4481-97D7-93ABC648F071}"/>
          </ac:picMkLst>
        </pc:picChg>
      </pc:sldChg>
      <pc:sldChg chg="modSp mod">
        <pc:chgData name="张 炳" userId="26a9a8d041cd339b" providerId="LiveId" clId="{6521D734-1100-4373-9747-BC077D6D4BCB}" dt="2023-03-24T00:57:24.860" v="1" actId="1076"/>
        <pc:sldMkLst>
          <pc:docMk/>
          <pc:sldMk cId="0" sldId="507"/>
        </pc:sldMkLst>
        <pc:picChg chg="mod">
          <ac:chgData name="张 炳" userId="26a9a8d041cd339b" providerId="LiveId" clId="{6521D734-1100-4373-9747-BC077D6D4BCB}" dt="2023-03-24T00:57:24.860" v="1" actId="1076"/>
          <ac:picMkLst>
            <pc:docMk/>
            <pc:sldMk cId="0" sldId="507"/>
            <ac:picMk id="2" creationId="{9B862508-4519-4D0E-BEEA-448BB05D8544}"/>
          </ac:picMkLst>
        </pc:picChg>
      </pc:sldChg>
    </pc:docChg>
  </pc:docChgLst>
  <pc:docChgLst>
    <pc:chgData name="炳" userId="26a9a8d041cd339b" providerId="LiveId" clId="{576CBCC3-F7AA-4A0B-8652-102C1AEA73F1}"/>
    <pc:docChg chg="addSld modSld">
      <pc:chgData name="炳" userId="26a9a8d041cd339b" providerId="LiveId" clId="{576CBCC3-F7AA-4A0B-8652-102C1AEA73F1}" dt="2023-03-27T10:16:40.103" v="0"/>
      <pc:docMkLst>
        <pc:docMk/>
      </pc:docMkLst>
      <pc:sldChg chg="add setBg">
        <pc:chgData name="炳" userId="26a9a8d041cd339b" providerId="LiveId" clId="{576CBCC3-F7AA-4A0B-8652-102C1AEA73F1}" dt="2023-03-27T10:16:40.103" v="0"/>
        <pc:sldMkLst>
          <pc:docMk/>
          <pc:sldMk cId="4124632835" sldId="534"/>
        </pc:sldMkLst>
      </pc:sldChg>
    </pc:docChg>
  </pc:docChgLst>
  <pc:docChgLst>
    <pc:chgData name="炳 张" userId="26a9a8d041cd339b" providerId="LiveId" clId="{6220B82C-CB84-46F5-928B-FC4C10C1C929}"/>
    <pc:docChg chg="undo custSel modSld">
      <pc:chgData name="炳 张" userId="26a9a8d041cd339b" providerId="LiveId" clId="{6220B82C-CB84-46F5-928B-FC4C10C1C929}" dt="2024-04-01T01:25:39.505" v="28" actId="1076"/>
      <pc:docMkLst>
        <pc:docMk/>
      </pc:docMkLst>
      <pc:sldChg chg="modSp mod">
        <pc:chgData name="炳 张" userId="26a9a8d041cd339b" providerId="LiveId" clId="{6220B82C-CB84-46F5-928B-FC4C10C1C929}" dt="2024-04-01T00:55:36.574" v="3" actId="1076"/>
        <pc:sldMkLst>
          <pc:docMk/>
          <pc:sldMk cId="0" sldId="484"/>
        </pc:sldMkLst>
        <pc:spChg chg="mod">
          <ac:chgData name="炳 张" userId="26a9a8d041cd339b" providerId="LiveId" clId="{6220B82C-CB84-46F5-928B-FC4C10C1C929}" dt="2024-04-01T00:55:36.574" v="3" actId="1076"/>
          <ac:spMkLst>
            <pc:docMk/>
            <pc:sldMk cId="0" sldId="484"/>
            <ac:spMk id="5" creationId="{16CC27EE-E8A5-437C-BA7A-FA92A38BCACE}"/>
          </ac:spMkLst>
        </pc:spChg>
        <pc:spChg chg="mod">
          <ac:chgData name="炳 张" userId="26a9a8d041cd339b" providerId="LiveId" clId="{6220B82C-CB84-46F5-928B-FC4C10C1C929}" dt="2024-04-01T00:54:20.782" v="2" actId="1076"/>
          <ac:spMkLst>
            <pc:docMk/>
            <pc:sldMk cId="0" sldId="484"/>
            <ac:spMk id="9" creationId="{00000000-0000-0000-0000-000000000000}"/>
          </ac:spMkLst>
        </pc:spChg>
      </pc:sldChg>
      <pc:sldChg chg="delSp modSp mod">
        <pc:chgData name="炳 张" userId="26a9a8d041cd339b" providerId="LiveId" clId="{6220B82C-CB84-46F5-928B-FC4C10C1C929}" dt="2024-04-01T01:07:53.625" v="5" actId="14100"/>
        <pc:sldMkLst>
          <pc:docMk/>
          <pc:sldMk cId="0" sldId="486"/>
        </pc:sldMkLst>
        <pc:spChg chg="del">
          <ac:chgData name="炳 张" userId="26a9a8d041cd339b" providerId="LiveId" clId="{6220B82C-CB84-46F5-928B-FC4C10C1C929}" dt="2024-04-01T01:07:48.903" v="4" actId="478"/>
          <ac:spMkLst>
            <pc:docMk/>
            <pc:sldMk cId="0" sldId="486"/>
            <ac:spMk id="4" creationId="{00000000-0000-0000-0000-000000000000}"/>
          </ac:spMkLst>
        </pc:spChg>
        <pc:picChg chg="mod">
          <ac:chgData name="炳 张" userId="26a9a8d041cd339b" providerId="LiveId" clId="{6220B82C-CB84-46F5-928B-FC4C10C1C929}" dt="2024-04-01T01:07:53.625" v="5" actId="14100"/>
          <ac:picMkLst>
            <pc:docMk/>
            <pc:sldMk cId="0" sldId="486"/>
            <ac:picMk id="2" creationId="{F2E4692F-39E1-48AF-BBCF-6F67F6087883}"/>
          </ac:picMkLst>
        </pc:picChg>
      </pc:sldChg>
      <pc:sldChg chg="delSp modSp mod">
        <pc:chgData name="炳 张" userId="26a9a8d041cd339b" providerId="LiveId" clId="{6220B82C-CB84-46F5-928B-FC4C10C1C929}" dt="2024-04-01T01:17:14.107" v="13" actId="478"/>
        <pc:sldMkLst>
          <pc:docMk/>
          <pc:sldMk cId="0" sldId="497"/>
        </pc:sldMkLst>
        <pc:spChg chg="del">
          <ac:chgData name="炳 张" userId="26a9a8d041cd339b" providerId="LiveId" clId="{6220B82C-CB84-46F5-928B-FC4C10C1C929}" dt="2024-04-01T01:17:14.107" v="13" actId="478"/>
          <ac:spMkLst>
            <pc:docMk/>
            <pc:sldMk cId="0" sldId="497"/>
            <ac:spMk id="4" creationId="{00000000-0000-0000-0000-000000000000}"/>
          </ac:spMkLst>
        </pc:spChg>
        <pc:spChg chg="mod">
          <ac:chgData name="炳 张" userId="26a9a8d041cd339b" providerId="LiveId" clId="{6220B82C-CB84-46F5-928B-FC4C10C1C929}" dt="2024-04-01T01:16:01.680" v="12" actId="14100"/>
          <ac:spMkLst>
            <pc:docMk/>
            <pc:sldMk cId="0" sldId="497"/>
            <ac:spMk id="6" creationId="{00000000-0000-0000-0000-000000000000}"/>
          </ac:spMkLst>
        </pc:spChg>
      </pc:sldChg>
      <pc:sldChg chg="modSp mod modAnim">
        <pc:chgData name="炳 张" userId="26a9a8d041cd339b" providerId="LiveId" clId="{6220B82C-CB84-46F5-928B-FC4C10C1C929}" dt="2024-04-01T01:25:39.505" v="28" actId="1076"/>
        <pc:sldMkLst>
          <pc:docMk/>
          <pc:sldMk cId="0" sldId="506"/>
        </pc:sldMkLst>
        <pc:spChg chg="mod">
          <ac:chgData name="炳 张" userId="26a9a8d041cd339b" providerId="LiveId" clId="{6220B82C-CB84-46F5-928B-FC4C10C1C929}" dt="2024-04-01T01:25:39.505" v="28" actId="1076"/>
          <ac:spMkLst>
            <pc:docMk/>
            <pc:sldMk cId="0" sldId="506"/>
            <ac:spMk id="6" creationId="{00000000-0000-0000-0000-000000000000}"/>
          </ac:spMkLst>
        </pc:spChg>
        <pc:spChg chg="mod">
          <ac:chgData name="炳 张" userId="26a9a8d041cd339b" providerId="LiveId" clId="{6220B82C-CB84-46F5-928B-FC4C10C1C929}" dt="2024-04-01T01:24:57.214" v="22" actId="14100"/>
          <ac:spMkLst>
            <pc:docMk/>
            <pc:sldMk cId="0" sldId="506"/>
            <ac:spMk id="9" creationId="{00000000-0000-0000-0000-000000000000}"/>
          </ac:spMkLst>
        </pc:spChg>
        <pc:picChg chg="mod">
          <ac:chgData name="炳 张" userId="26a9a8d041cd339b" providerId="LiveId" clId="{6220B82C-CB84-46F5-928B-FC4C10C1C929}" dt="2024-04-01T01:25:16.379" v="25" actId="14100"/>
          <ac:picMkLst>
            <pc:docMk/>
            <pc:sldMk cId="0" sldId="506"/>
            <ac:picMk id="4" creationId="{19AABB4C-ED05-4481-97D7-93ABC648F071}"/>
          </ac:picMkLst>
        </pc:picChg>
      </pc:sldChg>
      <pc:sldChg chg="modSp mod">
        <pc:chgData name="炳 张" userId="26a9a8d041cd339b" providerId="LiveId" clId="{6220B82C-CB84-46F5-928B-FC4C10C1C929}" dt="2024-04-01T01:09:09.391" v="11" actId="1035"/>
        <pc:sldMkLst>
          <pc:docMk/>
          <pc:sldMk cId="657872916" sldId="524"/>
        </pc:sldMkLst>
        <pc:spChg chg="mod">
          <ac:chgData name="炳 张" userId="26a9a8d041cd339b" providerId="LiveId" clId="{6220B82C-CB84-46F5-928B-FC4C10C1C929}" dt="2024-04-01T01:09:09.391" v="11" actId="1035"/>
          <ac:spMkLst>
            <pc:docMk/>
            <pc:sldMk cId="657872916" sldId="524"/>
            <ac:spMk id="10" creationId="{38703317-F05E-45F2-9CB6-602CFDAA3D5B}"/>
          </ac:spMkLst>
        </pc:spChg>
        <pc:picChg chg="mod">
          <ac:chgData name="炳 张" userId="26a9a8d041cd339b" providerId="LiveId" clId="{6220B82C-CB84-46F5-928B-FC4C10C1C929}" dt="2024-04-01T01:08:55.678" v="7" actId="1076"/>
          <ac:picMkLst>
            <pc:docMk/>
            <pc:sldMk cId="657872916" sldId="524"/>
            <ac:picMk id="6" creationId="{E40B616C-D411-423D-A0BA-62CC2CFCF0BB}"/>
          </ac:picMkLst>
        </pc:picChg>
      </pc:sldChg>
    </pc:docChg>
  </pc:docChgLst>
  <pc:docChgLst>
    <pc:chgData name="炳" userId="26a9a8d041cd339b" providerId="LiveId" clId="{82A4D0A2-0D8A-42DF-B24B-80D68E257271}"/>
    <pc:docChg chg="modSld">
      <pc:chgData name="炳" userId="26a9a8d041cd339b" providerId="LiveId" clId="{82A4D0A2-0D8A-42DF-B24B-80D68E257271}" dt="2021-04-05T12:15:09.543" v="45" actId="207"/>
      <pc:docMkLst>
        <pc:docMk/>
      </pc:docMkLst>
      <pc:sldChg chg="modSp mod">
        <pc:chgData name="炳" userId="26a9a8d041cd339b" providerId="LiveId" clId="{82A4D0A2-0D8A-42DF-B24B-80D68E257271}" dt="2021-04-02T01:08:58.583" v="12" actId="207"/>
        <pc:sldMkLst>
          <pc:docMk/>
          <pc:sldMk cId="0" sldId="484"/>
        </pc:sldMkLst>
        <pc:spChg chg="mod">
          <ac:chgData name="炳" userId="26a9a8d041cd339b" providerId="LiveId" clId="{82A4D0A2-0D8A-42DF-B24B-80D68E257271}" dt="2021-04-02T01:07:15.821" v="11" actId="1076"/>
          <ac:spMkLst>
            <pc:docMk/>
            <pc:sldMk cId="0" sldId="484"/>
            <ac:spMk id="5" creationId="{16CC27EE-E8A5-437C-BA7A-FA92A38BCACE}"/>
          </ac:spMkLst>
        </pc:spChg>
        <pc:spChg chg="mod">
          <ac:chgData name="炳" userId="26a9a8d041cd339b" providerId="LiveId" clId="{82A4D0A2-0D8A-42DF-B24B-80D68E257271}" dt="2021-04-02T01:08:58.583" v="12" actId="207"/>
          <ac:spMkLst>
            <pc:docMk/>
            <pc:sldMk cId="0" sldId="484"/>
            <ac:spMk id="9" creationId="{00000000-0000-0000-0000-000000000000}"/>
          </ac:spMkLst>
        </pc:spChg>
      </pc:sldChg>
      <pc:sldChg chg="modSp mod modAnim">
        <pc:chgData name="炳" userId="26a9a8d041cd339b" providerId="LiveId" clId="{82A4D0A2-0D8A-42DF-B24B-80D68E257271}" dt="2021-04-02T01:14:32.089" v="13"/>
        <pc:sldMkLst>
          <pc:docMk/>
          <pc:sldMk cId="0" sldId="486"/>
        </pc:sldMkLst>
        <pc:picChg chg="mod">
          <ac:chgData name="炳" userId="26a9a8d041cd339b" providerId="LiveId" clId="{82A4D0A2-0D8A-42DF-B24B-80D68E257271}" dt="2021-03-31T01:26:16.431" v="3" actId="1076"/>
          <ac:picMkLst>
            <pc:docMk/>
            <pc:sldMk cId="0" sldId="486"/>
            <ac:picMk id="2" creationId="{F2E4692F-39E1-48AF-BBCF-6F67F6087883}"/>
          </ac:picMkLst>
        </pc:picChg>
      </pc:sldChg>
      <pc:sldChg chg="addSp modSp mod modAnim">
        <pc:chgData name="炳" userId="26a9a8d041cd339b" providerId="LiveId" clId="{82A4D0A2-0D8A-42DF-B24B-80D68E257271}" dt="2021-04-05T12:13:43.781" v="41"/>
        <pc:sldMkLst>
          <pc:docMk/>
          <pc:sldMk cId="0" sldId="506"/>
        </pc:sldMkLst>
        <pc:spChg chg="mod">
          <ac:chgData name="炳" userId="26a9a8d041cd339b" providerId="LiveId" clId="{82A4D0A2-0D8A-42DF-B24B-80D68E257271}" dt="2021-04-05T12:12:35.099" v="34" actId="1076"/>
          <ac:spMkLst>
            <pc:docMk/>
            <pc:sldMk cId="0" sldId="506"/>
            <ac:spMk id="2" creationId="{D7BA9415-084A-43B2-BF6F-63E0FBAEF4AE}"/>
          </ac:spMkLst>
        </pc:spChg>
        <pc:spChg chg="mod">
          <ac:chgData name="炳" userId="26a9a8d041cd339b" providerId="LiveId" clId="{82A4D0A2-0D8A-42DF-B24B-80D68E257271}" dt="2021-04-05T12:10:27.691" v="32" actId="20577"/>
          <ac:spMkLst>
            <pc:docMk/>
            <pc:sldMk cId="0" sldId="506"/>
            <ac:spMk id="7" creationId="{00000000-0000-0000-0000-000000000000}"/>
          </ac:spMkLst>
        </pc:spChg>
        <pc:spChg chg="mod">
          <ac:chgData name="炳" userId="26a9a8d041cd339b" providerId="LiveId" clId="{82A4D0A2-0D8A-42DF-B24B-80D68E257271}" dt="2021-04-05T12:10:40.545" v="33" actId="20577"/>
          <ac:spMkLst>
            <pc:docMk/>
            <pc:sldMk cId="0" sldId="506"/>
            <ac:spMk id="9" creationId="{00000000-0000-0000-0000-000000000000}"/>
          </ac:spMkLst>
        </pc:spChg>
        <pc:picChg chg="add mod">
          <ac:chgData name="炳" userId="26a9a8d041cd339b" providerId="LiveId" clId="{82A4D0A2-0D8A-42DF-B24B-80D68E257271}" dt="2021-04-05T12:13:40.273" v="40" actId="1076"/>
          <ac:picMkLst>
            <pc:docMk/>
            <pc:sldMk cId="0" sldId="506"/>
            <ac:picMk id="4" creationId="{19AABB4C-ED05-4481-97D7-93ABC648F071}"/>
          </ac:picMkLst>
        </pc:picChg>
      </pc:sldChg>
      <pc:sldChg chg="modSp">
        <pc:chgData name="炳" userId="26a9a8d041cd339b" providerId="LiveId" clId="{82A4D0A2-0D8A-42DF-B24B-80D68E257271}" dt="2021-04-05T12:15:09.543" v="45" actId="207"/>
        <pc:sldMkLst>
          <pc:docMk/>
          <pc:sldMk cId="0" sldId="509"/>
        </pc:sldMkLst>
        <pc:spChg chg="mod">
          <ac:chgData name="炳" userId="26a9a8d041cd339b" providerId="LiveId" clId="{82A4D0A2-0D8A-42DF-B24B-80D68E257271}" dt="2021-04-05T12:15:09.543" v="45" actId="207"/>
          <ac:spMkLst>
            <pc:docMk/>
            <pc:sldMk cId="0" sldId="509"/>
            <ac:spMk id="6" creationId="{00000000-0000-0000-0000-000000000000}"/>
          </ac:spMkLst>
        </pc:spChg>
      </pc:sldChg>
      <pc:sldChg chg="modSp mod">
        <pc:chgData name="炳" userId="26a9a8d041cd339b" providerId="LiveId" clId="{82A4D0A2-0D8A-42DF-B24B-80D68E257271}" dt="2021-04-02T01:19:41.597" v="16" actId="1076"/>
        <pc:sldMkLst>
          <pc:docMk/>
          <pc:sldMk cId="382992546" sldId="520"/>
        </pc:sldMkLst>
        <pc:picChg chg="mod">
          <ac:chgData name="炳" userId="26a9a8d041cd339b" providerId="LiveId" clId="{82A4D0A2-0D8A-42DF-B24B-80D68E257271}" dt="2021-04-02T01:19:41.597" v="16" actId="1076"/>
          <ac:picMkLst>
            <pc:docMk/>
            <pc:sldMk cId="382992546" sldId="520"/>
            <ac:picMk id="6" creationId="{F871FA59-B3CD-48F1-ABE4-53CBE300255A}"/>
          </ac:picMkLst>
        </pc:picChg>
      </pc:sldChg>
      <pc:sldChg chg="addSp modSp mod">
        <pc:chgData name="炳" userId="26a9a8d041cd339b" providerId="LiveId" clId="{82A4D0A2-0D8A-42DF-B24B-80D68E257271}" dt="2021-04-02T01:01:43.802" v="10" actId="14100"/>
        <pc:sldMkLst>
          <pc:docMk/>
          <pc:sldMk cId="681693311" sldId="522"/>
        </pc:sldMkLst>
        <pc:spChg chg="add mod">
          <ac:chgData name="炳" userId="26a9a8d041cd339b" providerId="LiveId" clId="{82A4D0A2-0D8A-42DF-B24B-80D68E257271}" dt="2021-04-02T01:01:43.802" v="10" actId="14100"/>
          <ac:spMkLst>
            <pc:docMk/>
            <pc:sldMk cId="681693311" sldId="522"/>
            <ac:spMk id="2" creationId="{3C1B0F69-1823-4ED4-BCC6-3E37CD800550}"/>
          </ac:spMkLst>
        </pc:spChg>
      </pc:sldChg>
    </pc:docChg>
  </pc:docChgLst>
  <pc:docChgLst>
    <pc:chgData name="张 炳" userId="26a9a8d041cd339b" providerId="LiveId" clId="{BD6C2E0C-BF88-47F1-B581-61E8A97F7082}"/>
    <pc:docChg chg="undo custSel addSld modSld sldOrd">
      <pc:chgData name="张 炳" userId="26a9a8d041cd339b" providerId="LiveId" clId="{BD6C2E0C-BF88-47F1-B581-61E8A97F7082}" dt="2022-03-31T01:53:23.807" v="404" actId="1076"/>
      <pc:docMkLst>
        <pc:docMk/>
      </pc:docMkLst>
      <pc:sldChg chg="modSp">
        <pc:chgData name="张 炳" userId="26a9a8d041cd339b" providerId="LiveId" clId="{BD6C2E0C-BF88-47F1-B581-61E8A97F7082}" dt="2022-03-30T01:18:30.291" v="0" actId="207"/>
        <pc:sldMkLst>
          <pc:docMk/>
          <pc:sldMk cId="0" sldId="305"/>
        </pc:sldMkLst>
        <pc:spChg chg="mod">
          <ac:chgData name="张 炳" userId="26a9a8d041cd339b" providerId="LiveId" clId="{BD6C2E0C-BF88-47F1-B581-61E8A97F7082}" dt="2022-03-30T01:18:30.291" v="0" actId="207"/>
          <ac:spMkLst>
            <pc:docMk/>
            <pc:sldMk cId="0" sldId="305"/>
            <ac:spMk id="11" creationId="{00000000-0000-0000-0000-000000000000}"/>
          </ac:spMkLst>
        </pc:spChg>
      </pc:sldChg>
      <pc:sldChg chg="modSp mod">
        <pc:chgData name="张 炳" userId="26a9a8d041cd339b" providerId="LiveId" clId="{BD6C2E0C-BF88-47F1-B581-61E8A97F7082}" dt="2022-03-30T03:05:18.252" v="143" actId="1076"/>
        <pc:sldMkLst>
          <pc:docMk/>
          <pc:sldMk cId="0" sldId="410"/>
        </pc:sldMkLst>
        <pc:spChg chg="mod">
          <ac:chgData name="张 炳" userId="26a9a8d041cd339b" providerId="LiveId" clId="{BD6C2E0C-BF88-47F1-B581-61E8A97F7082}" dt="2022-03-30T03:05:18.252" v="143" actId="1076"/>
          <ac:spMkLst>
            <pc:docMk/>
            <pc:sldMk cId="0" sldId="410"/>
            <ac:spMk id="5" creationId="{00000000-0000-0000-0000-000000000000}"/>
          </ac:spMkLst>
        </pc:spChg>
      </pc:sldChg>
      <pc:sldChg chg="modSp">
        <pc:chgData name="张 炳" userId="26a9a8d041cd339b" providerId="LiveId" clId="{BD6C2E0C-BF88-47F1-B581-61E8A97F7082}" dt="2022-03-30T01:18:53.620" v="1" actId="207"/>
        <pc:sldMkLst>
          <pc:docMk/>
          <pc:sldMk cId="0" sldId="479"/>
        </pc:sldMkLst>
        <pc:spChg chg="mod">
          <ac:chgData name="张 炳" userId="26a9a8d041cd339b" providerId="LiveId" clId="{BD6C2E0C-BF88-47F1-B581-61E8A97F7082}" dt="2022-03-30T01:18:53.620" v="1" actId="207"/>
          <ac:spMkLst>
            <pc:docMk/>
            <pc:sldMk cId="0" sldId="479"/>
            <ac:spMk id="9" creationId="{00000000-0000-0000-0000-000000000000}"/>
          </ac:spMkLst>
        </pc:spChg>
      </pc:sldChg>
      <pc:sldChg chg="ord">
        <pc:chgData name="张 炳" userId="26a9a8d041cd339b" providerId="LiveId" clId="{BD6C2E0C-BF88-47F1-B581-61E8A97F7082}" dt="2022-03-30T01:20:43.555" v="5"/>
        <pc:sldMkLst>
          <pc:docMk/>
          <pc:sldMk cId="0" sldId="481"/>
        </pc:sldMkLst>
      </pc:sldChg>
      <pc:sldChg chg="ord">
        <pc:chgData name="张 炳" userId="26a9a8d041cd339b" providerId="LiveId" clId="{BD6C2E0C-BF88-47F1-B581-61E8A97F7082}" dt="2022-03-30T01:20:05.408" v="3"/>
        <pc:sldMkLst>
          <pc:docMk/>
          <pc:sldMk cId="0" sldId="482"/>
        </pc:sldMkLst>
      </pc:sldChg>
      <pc:sldChg chg="addSp modSp mod">
        <pc:chgData name="张 炳" userId="26a9a8d041cd339b" providerId="LiveId" clId="{BD6C2E0C-BF88-47F1-B581-61E8A97F7082}" dt="2022-03-30T03:04:01.738" v="142" actId="1076"/>
        <pc:sldMkLst>
          <pc:docMk/>
          <pc:sldMk cId="0" sldId="483"/>
        </pc:sldMkLst>
        <pc:spChg chg="mod">
          <ac:chgData name="张 炳" userId="26a9a8d041cd339b" providerId="LiveId" clId="{BD6C2E0C-BF88-47F1-B581-61E8A97F7082}" dt="2022-03-30T02:59:58.783" v="16" actId="1076"/>
          <ac:spMkLst>
            <pc:docMk/>
            <pc:sldMk cId="0" sldId="483"/>
            <ac:spMk id="2" creationId="{F594C930-B0A2-4B2F-A91A-CA50D4DED218}"/>
          </ac:spMkLst>
        </pc:spChg>
        <pc:spChg chg="mod">
          <ac:chgData name="张 炳" userId="26a9a8d041cd339b" providerId="LiveId" clId="{BD6C2E0C-BF88-47F1-B581-61E8A97F7082}" dt="2022-03-30T03:02:28.003" v="124" actId="1076"/>
          <ac:spMkLst>
            <pc:docMk/>
            <pc:sldMk cId="0" sldId="483"/>
            <ac:spMk id="3" creationId="{88D0869B-2486-4BBB-8C82-6FF8C680A589}"/>
          </ac:spMkLst>
        </pc:spChg>
        <pc:spChg chg="mod">
          <ac:chgData name="张 炳" userId="26a9a8d041cd339b" providerId="LiveId" clId="{BD6C2E0C-BF88-47F1-B581-61E8A97F7082}" dt="2022-03-30T03:03:49.074" v="140" actId="1076"/>
          <ac:spMkLst>
            <pc:docMk/>
            <pc:sldMk cId="0" sldId="483"/>
            <ac:spMk id="5" creationId="{00000000-0000-0000-0000-000000000000}"/>
          </ac:spMkLst>
        </pc:spChg>
        <pc:spChg chg="add mod">
          <ac:chgData name="张 炳" userId="26a9a8d041cd339b" providerId="LiveId" clId="{BD6C2E0C-BF88-47F1-B581-61E8A97F7082}" dt="2022-03-30T03:04:01.738" v="142" actId="1076"/>
          <ac:spMkLst>
            <pc:docMk/>
            <pc:sldMk cId="0" sldId="483"/>
            <ac:spMk id="10" creationId="{F03710D1-6AD8-4BA5-A14A-DE4634104219}"/>
          </ac:spMkLst>
        </pc:spChg>
        <pc:graphicFrameChg chg="mod">
          <ac:chgData name="张 炳" userId="26a9a8d041cd339b" providerId="LiveId" clId="{BD6C2E0C-BF88-47F1-B581-61E8A97F7082}" dt="2022-03-30T03:02:26.037" v="123" actId="1076"/>
          <ac:graphicFrameMkLst>
            <pc:docMk/>
            <pc:sldMk cId="0" sldId="483"/>
            <ac:graphicFrameMk id="790531" creationId="{00000000-0000-0000-0000-000000000000}"/>
          </ac:graphicFrameMkLst>
        </pc:graphicFrameChg>
      </pc:sldChg>
      <pc:sldChg chg="delSp modSp mod">
        <pc:chgData name="张 炳" userId="26a9a8d041cd339b" providerId="LiveId" clId="{BD6C2E0C-BF88-47F1-B581-61E8A97F7082}" dt="2022-03-31T01:18:00.834" v="240" actId="478"/>
        <pc:sldMkLst>
          <pc:docMk/>
          <pc:sldMk cId="0" sldId="492"/>
        </pc:sldMkLst>
        <pc:spChg chg="del">
          <ac:chgData name="张 炳" userId="26a9a8d041cd339b" providerId="LiveId" clId="{BD6C2E0C-BF88-47F1-B581-61E8A97F7082}" dt="2022-03-31T01:18:00.834" v="240" actId="478"/>
          <ac:spMkLst>
            <pc:docMk/>
            <pc:sldMk cId="0" sldId="492"/>
            <ac:spMk id="5" creationId="{00000000-0000-0000-0000-000000000000}"/>
          </ac:spMkLst>
        </pc:spChg>
        <pc:spChg chg="mod">
          <ac:chgData name="张 炳" userId="26a9a8d041cd339b" providerId="LiveId" clId="{BD6C2E0C-BF88-47F1-B581-61E8A97F7082}" dt="2022-03-31T01:17:50.944" v="239" actId="14100"/>
          <ac:spMkLst>
            <pc:docMk/>
            <pc:sldMk cId="0" sldId="492"/>
            <ac:spMk id="14" creationId="{00000000-0000-0000-0000-000000000000}"/>
          </ac:spMkLst>
        </pc:spChg>
        <pc:spChg chg="mod">
          <ac:chgData name="张 炳" userId="26a9a8d041cd339b" providerId="LiveId" clId="{BD6C2E0C-BF88-47F1-B581-61E8A97F7082}" dt="2022-03-31T01:17:44.640" v="238" actId="14100"/>
          <ac:spMkLst>
            <pc:docMk/>
            <pc:sldMk cId="0" sldId="492"/>
            <ac:spMk id="16" creationId="{00000000-0000-0000-0000-000000000000}"/>
          </ac:spMkLst>
        </pc:spChg>
      </pc:sldChg>
      <pc:sldChg chg="modSp mod">
        <pc:chgData name="张 炳" userId="26a9a8d041cd339b" providerId="LiveId" clId="{BD6C2E0C-BF88-47F1-B581-61E8A97F7082}" dt="2022-03-30T10:13:35.976" v="145" actId="1076"/>
        <pc:sldMkLst>
          <pc:docMk/>
          <pc:sldMk cId="0" sldId="506"/>
        </pc:sldMkLst>
        <pc:picChg chg="mod">
          <ac:chgData name="张 炳" userId="26a9a8d041cd339b" providerId="LiveId" clId="{BD6C2E0C-BF88-47F1-B581-61E8A97F7082}" dt="2022-03-30T10:13:35.976" v="145" actId="1076"/>
          <ac:picMkLst>
            <pc:docMk/>
            <pc:sldMk cId="0" sldId="506"/>
            <ac:picMk id="4" creationId="{19AABB4C-ED05-4481-97D7-93ABC648F071}"/>
          </ac:picMkLst>
        </pc:picChg>
      </pc:sldChg>
      <pc:sldChg chg="modSp mod">
        <pc:chgData name="张 炳" userId="26a9a8d041cd339b" providerId="LiveId" clId="{BD6C2E0C-BF88-47F1-B581-61E8A97F7082}" dt="2022-03-30T10:27:34.525" v="155" actId="1076"/>
        <pc:sldMkLst>
          <pc:docMk/>
          <pc:sldMk cId="0" sldId="507"/>
        </pc:sldMkLst>
        <pc:picChg chg="mod">
          <ac:chgData name="张 炳" userId="26a9a8d041cd339b" providerId="LiveId" clId="{BD6C2E0C-BF88-47F1-B581-61E8A97F7082}" dt="2022-03-30T10:27:34.525" v="155" actId="1076"/>
          <ac:picMkLst>
            <pc:docMk/>
            <pc:sldMk cId="0" sldId="507"/>
            <ac:picMk id="2" creationId="{9B862508-4519-4D0E-BEEA-448BB05D8544}"/>
          </ac:picMkLst>
        </pc:picChg>
      </pc:sldChg>
      <pc:sldChg chg="modSp mod">
        <pc:chgData name="张 炳" userId="26a9a8d041cd339b" providerId="LiveId" clId="{BD6C2E0C-BF88-47F1-B581-61E8A97F7082}" dt="2022-03-31T01:32:45.805" v="242" actId="14100"/>
        <pc:sldMkLst>
          <pc:docMk/>
          <pc:sldMk cId="0" sldId="508"/>
        </pc:sldMkLst>
        <pc:spChg chg="mod">
          <ac:chgData name="张 炳" userId="26a9a8d041cd339b" providerId="LiveId" clId="{BD6C2E0C-BF88-47F1-B581-61E8A97F7082}" dt="2022-03-31T01:32:45.805" v="242" actId="14100"/>
          <ac:spMkLst>
            <pc:docMk/>
            <pc:sldMk cId="0" sldId="508"/>
            <ac:spMk id="9" creationId="{00000000-0000-0000-0000-000000000000}"/>
          </ac:spMkLst>
        </pc:spChg>
      </pc:sldChg>
      <pc:sldChg chg="modSp mod">
        <pc:chgData name="张 炳" userId="26a9a8d041cd339b" providerId="LiveId" clId="{BD6C2E0C-BF88-47F1-B581-61E8A97F7082}" dt="2022-03-30T10:22:15.194" v="152" actId="20577"/>
        <pc:sldMkLst>
          <pc:docMk/>
          <pc:sldMk cId="2385531588" sldId="516"/>
        </pc:sldMkLst>
        <pc:spChg chg="mod">
          <ac:chgData name="张 炳" userId="26a9a8d041cd339b" providerId="LiveId" clId="{BD6C2E0C-BF88-47F1-B581-61E8A97F7082}" dt="2022-03-30T10:22:15.194" v="152" actId="20577"/>
          <ac:spMkLst>
            <pc:docMk/>
            <pc:sldMk cId="2385531588" sldId="516"/>
            <ac:spMk id="3" creationId="{BA88296B-ADFF-4445-B61E-9DC11D465216}"/>
          </ac:spMkLst>
        </pc:spChg>
      </pc:sldChg>
      <pc:sldChg chg="addSp modSp mod">
        <pc:chgData name="张 炳" userId="26a9a8d041cd339b" providerId="LiveId" clId="{BD6C2E0C-BF88-47F1-B581-61E8A97F7082}" dt="2022-03-31T01:50:51.637" v="321" actId="6549"/>
        <pc:sldMkLst>
          <pc:docMk/>
          <pc:sldMk cId="2232529469" sldId="530"/>
        </pc:sldMkLst>
        <pc:spChg chg="add mod">
          <ac:chgData name="张 炳" userId="26a9a8d041cd339b" providerId="LiveId" clId="{BD6C2E0C-BF88-47F1-B581-61E8A97F7082}" dt="2022-03-31T01:50:51.637" v="321" actId="6549"/>
          <ac:spMkLst>
            <pc:docMk/>
            <pc:sldMk cId="2232529469" sldId="530"/>
            <ac:spMk id="4" creationId="{AE69A3CE-898B-4D86-BF12-7E543A85C5C1}"/>
          </ac:spMkLst>
        </pc:spChg>
        <pc:spChg chg="add mod">
          <ac:chgData name="张 炳" userId="26a9a8d041cd339b" providerId="LiveId" clId="{BD6C2E0C-BF88-47F1-B581-61E8A97F7082}" dt="2022-03-31T01:50:39.625" v="318" actId="1076"/>
          <ac:spMkLst>
            <pc:docMk/>
            <pc:sldMk cId="2232529469" sldId="530"/>
            <ac:spMk id="5" creationId="{F065F79D-F56E-4F82-B7C9-2BBDB46960FA}"/>
          </ac:spMkLst>
        </pc:spChg>
        <pc:picChg chg="mod">
          <ac:chgData name="张 炳" userId="26a9a8d041cd339b" providerId="LiveId" clId="{BD6C2E0C-BF88-47F1-B581-61E8A97F7082}" dt="2022-03-31T01:34:29.508" v="243" actId="1076"/>
          <ac:picMkLst>
            <pc:docMk/>
            <pc:sldMk cId="2232529469" sldId="530"/>
            <ac:picMk id="8" creationId="{585ED3FF-8F0F-4A8A-BF08-992B495F1C6D}"/>
          </ac:picMkLst>
        </pc:picChg>
      </pc:sldChg>
      <pc:sldChg chg="addSp modSp mod">
        <pc:chgData name="张 炳" userId="26a9a8d041cd339b" providerId="LiveId" clId="{BD6C2E0C-BF88-47F1-B581-61E8A97F7082}" dt="2022-03-31T01:50:12.965" v="314"/>
        <pc:sldMkLst>
          <pc:docMk/>
          <pc:sldMk cId="2015884239" sldId="531"/>
        </pc:sldMkLst>
        <pc:spChg chg="add mod">
          <ac:chgData name="张 炳" userId="26a9a8d041cd339b" providerId="LiveId" clId="{BD6C2E0C-BF88-47F1-B581-61E8A97F7082}" dt="2022-03-31T01:50:12.965" v="314"/>
          <ac:spMkLst>
            <pc:docMk/>
            <pc:sldMk cId="2015884239" sldId="531"/>
            <ac:spMk id="5" creationId="{DE462CC9-3C4A-4DF2-A59F-116181325764}"/>
          </ac:spMkLst>
        </pc:spChg>
      </pc:sldChg>
      <pc:sldChg chg="delSp modSp mod">
        <pc:chgData name="张 炳" userId="26a9a8d041cd339b" providerId="LiveId" clId="{BD6C2E0C-BF88-47F1-B581-61E8A97F7082}" dt="2022-03-31T01:27:15.454" v="241" actId="1076"/>
        <pc:sldMkLst>
          <pc:docMk/>
          <pc:sldMk cId="4275161897" sldId="532"/>
        </pc:sldMkLst>
        <pc:spChg chg="del">
          <ac:chgData name="张 炳" userId="26a9a8d041cd339b" providerId="LiveId" clId="{BD6C2E0C-BF88-47F1-B581-61E8A97F7082}" dt="2022-03-30T01:54:40.318" v="9" actId="478"/>
          <ac:spMkLst>
            <pc:docMk/>
            <pc:sldMk cId="4275161897" sldId="532"/>
            <ac:spMk id="2" creationId="{86EB8E31-9B79-4E06-9012-78204144E174}"/>
          </ac:spMkLst>
        </pc:spChg>
        <pc:picChg chg="mod">
          <ac:chgData name="张 炳" userId="26a9a8d041cd339b" providerId="LiveId" clId="{BD6C2E0C-BF88-47F1-B581-61E8A97F7082}" dt="2022-03-31T01:27:15.454" v="241" actId="1076"/>
          <ac:picMkLst>
            <pc:docMk/>
            <pc:sldMk cId="4275161897" sldId="532"/>
            <ac:picMk id="5" creationId="{5C7D9272-A13C-455D-89A2-EECAFBA190C9}"/>
          </ac:picMkLst>
        </pc:picChg>
      </pc:sldChg>
      <pc:sldChg chg="addSp delSp modSp new mod ord">
        <pc:chgData name="张 炳" userId="26a9a8d041cd339b" providerId="LiveId" clId="{BD6C2E0C-BF88-47F1-B581-61E8A97F7082}" dt="2022-03-31T01:53:23.807" v="404" actId="1076"/>
        <pc:sldMkLst>
          <pc:docMk/>
          <pc:sldMk cId="1368890301" sldId="533"/>
        </pc:sldMkLst>
        <pc:spChg chg="del">
          <ac:chgData name="张 炳" userId="26a9a8d041cd339b" providerId="LiveId" clId="{BD6C2E0C-BF88-47F1-B581-61E8A97F7082}" dt="2022-03-31T01:49:25.509" v="305" actId="478"/>
          <ac:spMkLst>
            <pc:docMk/>
            <pc:sldMk cId="1368890301" sldId="533"/>
            <ac:spMk id="2" creationId="{C89C3D11-AAD8-47FE-A6E8-7E8F41D6E632}"/>
          </ac:spMkLst>
        </pc:spChg>
        <pc:spChg chg="del">
          <ac:chgData name="张 炳" userId="26a9a8d041cd339b" providerId="LiveId" clId="{BD6C2E0C-BF88-47F1-B581-61E8A97F7082}" dt="2022-03-31T01:49:29.255" v="306" actId="478"/>
          <ac:spMkLst>
            <pc:docMk/>
            <pc:sldMk cId="1368890301" sldId="533"/>
            <ac:spMk id="3" creationId="{2C3C7556-76D3-463A-9650-3E606E6D1BB8}"/>
          </ac:spMkLst>
        </pc:spChg>
        <pc:spChg chg="del">
          <ac:chgData name="张 炳" userId="26a9a8d041cd339b" providerId="LiveId" clId="{BD6C2E0C-BF88-47F1-B581-61E8A97F7082}" dt="2022-03-31T01:49:25.509" v="305" actId="478"/>
          <ac:spMkLst>
            <pc:docMk/>
            <pc:sldMk cId="1368890301" sldId="533"/>
            <ac:spMk id="4" creationId="{DA8963A9-39E3-43E9-943B-443124CEBCE5}"/>
          </ac:spMkLst>
        </pc:spChg>
        <pc:spChg chg="del">
          <ac:chgData name="张 炳" userId="26a9a8d041cd339b" providerId="LiveId" clId="{BD6C2E0C-BF88-47F1-B581-61E8A97F7082}" dt="2022-03-31T01:49:25.509" v="305" actId="478"/>
          <ac:spMkLst>
            <pc:docMk/>
            <pc:sldMk cId="1368890301" sldId="533"/>
            <ac:spMk id="5" creationId="{93017544-5581-4998-A11E-FC4CCF529ABB}"/>
          </ac:spMkLst>
        </pc:spChg>
        <pc:spChg chg="add mod">
          <ac:chgData name="张 炳" userId="26a9a8d041cd339b" providerId="LiveId" clId="{BD6C2E0C-BF88-47F1-B581-61E8A97F7082}" dt="2022-03-31T01:53:23.807" v="404" actId="1076"/>
          <ac:spMkLst>
            <pc:docMk/>
            <pc:sldMk cId="1368890301" sldId="533"/>
            <ac:spMk id="6" creationId="{DB1E7C64-26C9-47B7-BE15-CAFB462F7C35}"/>
          </ac:spMkLst>
        </pc:spChg>
        <pc:spChg chg="add mod">
          <ac:chgData name="张 炳" userId="26a9a8d041cd339b" providerId="LiveId" clId="{BD6C2E0C-BF88-47F1-B581-61E8A97F7082}" dt="2022-03-31T01:53:22.018" v="403" actId="1076"/>
          <ac:spMkLst>
            <pc:docMk/>
            <pc:sldMk cId="1368890301" sldId="533"/>
            <ac:spMk id="8" creationId="{5005B177-E063-40E9-A656-704486919C20}"/>
          </ac:spMkLst>
        </pc:spChg>
        <pc:spChg chg="add mod">
          <ac:chgData name="张 炳" userId="26a9a8d041cd339b" providerId="LiveId" clId="{BD6C2E0C-BF88-47F1-B581-61E8A97F7082}" dt="2022-03-31T01:53:15.768" v="401"/>
          <ac:spMkLst>
            <pc:docMk/>
            <pc:sldMk cId="1368890301" sldId="533"/>
            <ac:spMk id="9" creationId="{5851EBF3-E1ED-427B-8736-B287A87745D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FA055-3B7B-41F9-8C0B-4160B0757A55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6B829-4D9B-4039-9B2E-CDFCC89726F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01FEB-A0BF-432C-BAD3-DDF19C1482F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1777-6175-4BEB-911C-5EAB9356E49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在构造一个子类对象时，会首先调用父类的构造方法进行初始化，而后再调用子类的构造方法进行初始化。与前面提出的理论是一致的。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采用面向对象思想分析得到：打印机和手机都具有型号、生产厂商、以及价格这三个属性，采用继承的设计思想，可以将打印机和手机的共同属性抽取出来形成父类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类，然后让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这两个子类继承父类，并分别在子类中添加差异属性。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685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上述代码中，子类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重写了父类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方法；在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OverrideDemo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方法中，使用父类引用构造了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的实例对象，并调用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方法输出信息。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上述代码在调用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方法的过程中，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JVM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能够调用正确的实例对象所对应的方法。在编译期，编译器是无从得知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，而在运行时则能够根据对象的类型绑定具体的方法，这称为动态绑定，这种动态绑定体现了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的多态应用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028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5- 9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Printer.java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Printer extends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Printer()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Printer(String type, String manufacture, double price, String color,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//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给父类中的基础属性赋值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(type);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(manufacture);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(price);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调用父类的构造方法初始化父类中的基础属性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type,manufacture,price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给子类自己的属性赋值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......//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省略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5- 10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Mobile extends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Mobile()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Mobile(String type, String manufacture, double price,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(type);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(manufacture);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(price);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调用父类的构造方法初始化父类中的基础属性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type,manufacture,price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this.cpu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......//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省略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5- 11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父类，商品类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double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注释去掉默认构造方法，子类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Printer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将产生错误！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public Product()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Product(String type, String manufacture, double price)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......//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省略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5- 12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父类，商品类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double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Product()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Product(String type, String manufacture, double price)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type)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type;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manufacture)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manufacture;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double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(double price)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price;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display()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this.getType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厂商：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this.getManufacture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价格：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this.getPrice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5- 13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Printer.java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Printer extends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Printer()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Printer(String type, String manufacture, double price, String color,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//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给父类中的基础属性赋值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(type);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(manufacture);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(price);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调用父类的构造方法初始化父类中的基础属性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type,manufacture,price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给子类自己的属性赋值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color)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color;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重写父类的方法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display()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this.getType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厂商：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this.getManufacture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价格：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this.getPrice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display()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输出前三个属性值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super.display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打印色彩：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this.getColor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打印纸张大小：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this.getPaperSize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5- 14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Mobile extends Product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Mobile()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Mobile(String type, String manufacture, double price,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(type);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this.setManufacture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(manufacture);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this.setPrice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(price);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调用父类的构造方法初始化父类中的基础属性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type,manufacture,price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this.cpu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screenSize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this.cpu =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重写父类的方法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void display()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this.getType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厂商：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this.getManufacture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价格：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this.getPrice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调用父类的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display()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输出前三个属性值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super.display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屏幕：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this.getScreenSize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("cup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this.getCpu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编写一个测试类对上述代码进行测试，代码如下所示：</a:t>
            </a:r>
          </a:p>
          <a:p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代码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5- 15</a:t>
            </a:r>
            <a:r>
              <a:rPr lang="en-US" altLang="zh-C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】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DynamicDemo.java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com.qst.chapter05;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多态测试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DynamicDemo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static void main(String[]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创建一个商品对象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p = new Product("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商品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A", 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厂家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A", 100);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p.display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("-----------------");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p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指向一个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子类实例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= new Printer("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喷墨打印机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惠普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600, "6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色真彩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"A4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纸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p.display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("-----------------");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p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指向一个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子类实例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= new Mobile("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6", 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苹果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5288, "4.7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英寸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"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双核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p.display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如果某些方法完成关键性的、基础性的功能，不需要或不允许被子类改变，则可以将这些方法声明为</a:t>
            </a:r>
            <a:r>
              <a:rPr lang="en-US" altLang="zh-CN" dirty="0"/>
              <a:t>final</a:t>
            </a:r>
            <a:r>
              <a:rPr lang="zh-CN" altLang="en-US" dirty="0"/>
              <a:t>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一个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类中的所有方法都被默认为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的，因此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类中的方法不必显式地声明为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。其实，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基础类库中的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等类都是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类，都无法扩展子类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例如：方法的参数是某种对象类型，或者方法中有某种对象类型的局部变量，或者方法中调用了另一个类的静态方法，这些都是依赖关系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travel()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方法需要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类的对象作为参数，并且在该方法中调用了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的方法，因此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类依赖于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类。依赖关系通常是单向的，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依赖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，但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并不依赖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。该案例实际意义想体现一个人旅游依赖于一辆车，人和车的依赖关系可以理解为</a:t>
            </a:r>
            <a:r>
              <a:rPr lang="zh-CN" altLang="en-US" sz="1200" strike="sngStrik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人旅游需要一辆车，并不关心这辆车是如何得到的，只要保证旅游时（即调用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travel()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方法时）有一辆车即可，旅游完毕后，这辆车的去向人也不再关心。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类中存在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类型的成员变量，并在构造方法和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travel()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方法中都使该成员变量，用因此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具有关联关系。人和车的关联关系可以理解为，人拥有一辆车，旅游时可以用这辆车，做别的事情时也可以用。但是关联关系并不要求是独占的，以人车关联为例，即车也可以被别的人拥有。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例如：一个部门由多个员工组成，部门和员工是整体与部分的关系，即聚合关系。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上述代码中，部门类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Employee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数组代表此部门的员工。部门和员工的聚合关系可以理解为，部门由员工组成，同一个员工也可能属于多个部门，并且部门解散后，员工依然是存在的，并不会随之消亡。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例如汽车是由发动机、底盘、车身和电路设备等组成，是整体与部分的关系，如果汽车消亡后，这些设备也将不复存在，因此属于一种组成关系。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上述代码中定义了五个类，其中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Engine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Chassis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Bodywork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Circuitry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都是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的成员变量，它们之间构成了一种组成关系。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引入内部类的原因主要以下几个方面：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内部类能够隐藏起来，不为同一包的其他类访问；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内部类可以访问其所在的外部类的所有属性；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在回调方法处理中，匿名内部类尤为便捷，特别是事件处理经常使用。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28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详见：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com.qst.chapter05.innerclass.Cow.java</a:t>
            </a:r>
          </a:p>
          <a:p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类中定义了一个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CowLeg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成员内部类，并在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CowLeg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类的方法中直接访问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的私有成员。运行结果如下所示：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当前牛腿颜色是：黑白相间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1.12</a:t>
            </a:r>
            <a:endParaRPr lang="zh-CN" alt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本牛腿所在奶牛重：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378.9</a:t>
            </a: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上述代码编译后，会生成两个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文件，一个是外部类的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，另一个是内部类的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Cow$CowLeg.class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。内部类的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文件形式都是“外部类名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内部类名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静态内部类可以包含静态成员。根据静态成员不能访问非静态成员的规则，静态内部类不能访问外部类的实例成员，只能访问外部类的静态成员，即类成员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方法中定义了两个局部内部类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InnerBase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InnerSub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，编译后会生成三个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文件：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LocalInnerClass.class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LocalInnerClass$1InnerBase.class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LocalInnerClass$1InnerSub.class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。局部内部类的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文件形式都是“外部类名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内部类名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.class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”，需要注意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符号后面多了一个数字，这是因为有可能有两个以上的同名局部类（处于不同方法中），所以使用一个数字进行区分。</a:t>
            </a: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上述代码的含义是：创建一个匿名类的对象，该匿名类重写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父类的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上述代码中，子类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重写了父类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方法；在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OverrideDemo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类的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方法中，使用父类引用构造了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的实例对象，并调用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方法输出信息。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989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4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继承：一个类可以继承另外一个类，并在此基础上添加自己的特有功能。继承也称为泛化，表现的是一种共性与特性的关系。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实现：一个类实现接口中声明的方法，其中接口对方法进行声明，而类完成方法的定义，即实现具体功能。实现是类与接口之间常用的关系，一个类可以实现一个或多个接口中的方法。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依赖：在一个类的方法中操作另外一个类的对象，这种情况称之为第一个类依赖于第二个类。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关联：在一个类中使用另外一个类的对象作为该类的成员变量，这种情况称之为关联关系。关联关系体现的是两个类之间语义级别的一种强依赖关系。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聚合：聚合关系是关联关系的一种特例，体现的是整体与部分的关系，即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has-a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关系。通常表现为一个类（整体）由多个其他类的对象（部分）作为该类的成员变量，此时整体与部分之间是可以分离的，整体和部分都可以具有各自的生命周期，部分可以属于多个整体对象，也可以为多个整体对象共享。</a:t>
            </a:r>
          </a:p>
          <a:p>
            <a:pPr lvl="0"/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组成：组成关系也是关联关系的一种特例，与聚合关系一样也是体现整体与部分的关系，但组成关系中的整体与部分是不可分离的，即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contains-a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的关系，这种关系比聚合更强，也称为强聚合，当整体的生命周期结束后，部分的生命周期也随之结束。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71777-6175-4BEB-911C-5EAB9356E492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4E6405-21B2-47F6-81EB-0B131E9C29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571472" y="3071816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1857385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1"/>
          </p:nvPr>
        </p:nvSpPr>
        <p:spPr>
          <a:xfrm>
            <a:off x="785786" y="2857502"/>
            <a:ext cx="4143386" cy="164307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4572014"/>
            <a:ext cx="6357956" cy="461665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3372" y="857241"/>
            <a:ext cx="4564042" cy="207169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785813" y="928688"/>
            <a:ext cx="2643187" cy="2786062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592" y="994414"/>
            <a:ext cx="720080" cy="720080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2000250" y="1000115"/>
            <a:ext cx="4357700" cy="500065"/>
          </a:xfrm>
        </p:spPr>
        <p:txBody>
          <a:bodyPr/>
          <a:lstStyle>
            <a:lvl1pPr>
              <a:buFont typeface="Wingdings" pitchFamily="2" charset="2"/>
              <a:buNone/>
              <a:defRPr kumimoji="0" lang="zh-CN" altLang="en-US" sz="2400" b="1" kern="1200" dirty="0" smtClean="0">
                <a:solidFill>
                  <a:schemeClr val="accent6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2000250" y="1571618"/>
            <a:ext cx="5786460" cy="2928958"/>
          </a:xfrm>
        </p:spPr>
        <p:txBody>
          <a:bodyPr/>
          <a:lstStyle>
            <a:lvl1pPr>
              <a:buFont typeface="Wingdings" pitchFamily="2" charset="2"/>
              <a:buChar char="l"/>
              <a:defRPr b="1">
                <a:ea typeface="Adobe 黑体 Std R"/>
              </a:defRPr>
            </a:lvl1pPr>
            <a:lvl2pPr marL="74295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b="1">
                <a:ea typeface="Adobe 黑体 Std R"/>
              </a:defRPr>
            </a:lvl2pPr>
            <a:lvl3pPr marL="11430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9592" y="994414"/>
            <a:ext cx="720080" cy="720080"/>
          </a:xfrm>
          <a:prstGeom prst="rect">
            <a:avLst/>
          </a:prstGeom>
        </p:spPr>
      </p:pic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2000250" y="1000115"/>
            <a:ext cx="4357700" cy="500065"/>
          </a:xfrm>
        </p:spPr>
        <p:txBody>
          <a:bodyPr/>
          <a:lstStyle>
            <a:lvl1pPr>
              <a:buFont typeface="Wingdings" pitchFamily="2" charset="2"/>
              <a:buNone/>
              <a:defRPr kumimoji="0" lang="zh-CN" altLang="en-US" sz="2400" b="1" kern="1200" dirty="0" smtClean="0">
                <a:solidFill>
                  <a:schemeClr val="accent6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buFont typeface="Wingdings" pitchFamily="2" charset="2"/>
              <a:buChar char="l"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2000250" y="1571618"/>
            <a:ext cx="5786460" cy="2928958"/>
          </a:xfrm>
        </p:spPr>
        <p:txBody>
          <a:bodyPr/>
          <a:lstStyle>
            <a:lvl1pPr>
              <a:buFont typeface="Wingdings" pitchFamily="2" charset="2"/>
              <a:buChar char="l"/>
              <a:defRPr b="1">
                <a:ea typeface="Adobe 黑体 Std R"/>
              </a:defRPr>
            </a:lvl1pPr>
            <a:lvl2pPr marL="74295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b="1">
                <a:ea typeface="Adobe 黑体 Std R"/>
              </a:defRPr>
            </a:lvl2pPr>
            <a:lvl3pPr marL="11430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000100" y="4572014"/>
            <a:ext cx="6357956" cy="461665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CD21A3-4AB3-4FC6-AAAF-4DD394124C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>
            <a:lvl2pPr marL="74295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2pPr>
            <a:lvl3pPr marL="1143000" indent="-28575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2550F5-49B5-485E-A41F-D21BACD6FD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225431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725A47-9BB4-4C61-AA3F-F8BEB313E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285725" y="53563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结构与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C/S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B/S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结构的工作原理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技术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掌握如何搭建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JSP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掌握如何建立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了解</a:t>
            </a:r>
            <a:r>
              <a:rPr lang="en-US" altLang="zh-CN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b="1" i="0" dirty="0">
                <a:latin typeface="Adobe 仿宋 Std R" pitchFamily="18" charset="-122"/>
                <a:ea typeface="Adobe 仿宋 Std R" pitchFamily="18" charset="-122"/>
              </a:rPr>
              <a:t>应用的目录结构</a:t>
            </a:r>
            <a:endParaRPr lang="zh-CN" altLang="en-US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了解项目的打包发布</a:t>
            </a:r>
            <a:endParaRPr lang="en-US" altLang="zh-CN" sz="2000" b="1" i="0" dirty="0">
              <a:latin typeface="Adobe 仿宋 Std R" pitchFamily="18" charset="-122"/>
              <a:ea typeface="Adobe 仿宋 Std R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掌握</a:t>
            </a:r>
            <a:r>
              <a:rPr lang="en-US" altLang="zh-CN" sz="2000" b="1" i="0" dirty="0">
                <a:latin typeface="Adobe 仿宋 Std R" pitchFamily="18" charset="-122"/>
                <a:ea typeface="Adobe 仿宋 Std R" pitchFamily="18" charset="-122"/>
              </a:rPr>
              <a:t>Web</a:t>
            </a:r>
            <a:r>
              <a:rPr lang="zh-CN" altLang="en-US" sz="2000" b="1" i="0" dirty="0">
                <a:latin typeface="Adobe 仿宋 Std R" pitchFamily="18" charset="-122"/>
                <a:ea typeface="Adobe 仿宋 Std R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 smtClean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468313" y="844153"/>
            <a:ext cx="8229600" cy="373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en-US" altLang="zh-CN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charset="0"/>
              <a:buChar char="•"/>
            </a:pPr>
            <a:endParaRPr lang="zh-CN" altLang="en-US" sz="2000">
              <a:latin typeface="Calibri" pitchFamily="34" charset="0"/>
            </a:endParaRPr>
          </a:p>
        </p:txBody>
      </p:sp>
      <p:graphicFrame>
        <p:nvGraphicFramePr>
          <p:cNvPr id="6" name="Group 96"/>
          <p:cNvGraphicFramePr>
            <a:graphicFrameLocks noGrp="1"/>
          </p:cNvGraphicFramePr>
          <p:nvPr userDrawn="1"/>
        </p:nvGraphicFramePr>
        <p:xfrm>
          <a:off x="611193" y="789385"/>
          <a:ext cx="7748587" cy="3792138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静态网站与动态网站的概念及区别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结构与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C/S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结构的概念及区别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2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B/S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结构的工作原理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技术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执行过程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如何搭建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JSP</a:t>
                      </a: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开发环境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如何建立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动态项目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应用的目录结构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2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项目的打包发布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</a:endParaRP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Web</a:t>
                      </a: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程序的调试技巧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★</a:t>
                      </a:r>
                    </a:p>
                  </a:txBody>
                  <a:tcPr marT="34292" marB="3429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842965"/>
            <a:ext cx="4103688" cy="3402806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ea typeface="Adobe 宋体 Std L" pitchFamily="18" charset="-122"/>
              </a:rPr>
              <a:t>第五级</a:t>
            </a:r>
            <a:endParaRPr kumimoji="0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11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2" name="Picture 6" descr="d:\360se6\USERDA~1\Temp\968875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558531"/>
            <a:ext cx="4032250" cy="226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859338" y="581027"/>
            <a:ext cx="3816350" cy="4320779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6" descr="d:\360se6\USERDA~1\Temp\MAX_80~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5" y="1707357"/>
            <a:ext cx="4029075" cy="21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789385"/>
            <a:ext cx="4103688" cy="3737372"/>
          </a:xfrm>
        </p:spPr>
        <p:txBody>
          <a:bodyPr/>
          <a:lstStyle/>
          <a:p>
            <a:pPr marL="533400" lvl="0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单击此处编辑母版文本样式</a:t>
            </a:r>
          </a:p>
          <a:p>
            <a:pPr marL="533400" lvl="1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第二级</a:t>
            </a:r>
          </a:p>
          <a:p>
            <a:pPr marL="533400" lvl="2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第三级</a:t>
            </a:r>
          </a:p>
          <a:p>
            <a:pPr marL="533400" lvl="3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第四级</a:t>
            </a:r>
          </a:p>
          <a:p>
            <a:pPr marL="533400" lvl="4" indent="-285750" defTabSz="266700" ea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kumimoji="0" lang="zh-CN" altLang="en-US" sz="2800" b="1">
                <a:ea typeface="Adobe 宋体 Std L" pitchFamily="18" charset="-122"/>
              </a:rPr>
              <a:t>第五级</a:t>
            </a:r>
            <a:endParaRPr kumimoji="0" lang="en-US" altLang="zh-CN" sz="2000" dirty="0">
              <a:latin typeface="Adobe 宋体 Std L" pitchFamily="18" charset="-122"/>
              <a:ea typeface="Adobe 宋体 Std L" pitchFamily="18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539750" y="2"/>
            <a:ext cx="8193088" cy="519113"/>
          </a:xfrm>
        </p:spPr>
        <p:txBody>
          <a:bodyPr/>
          <a:lstStyle>
            <a:lvl1pPr>
              <a:defRPr/>
            </a:lvl1pPr>
          </a:lstStyle>
          <a:p>
            <a:pPr eaLnBrk="1" hangingPunct="1">
              <a:defRPr/>
            </a:pPr>
            <a:r>
              <a:rPr kumimoji="0" lang="en-US" altLang="zh-CN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1 </a:t>
            </a:r>
            <a:r>
              <a:rPr kumimoji="0" lang="zh-CN" altLang="en-US" sz="28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</a:rPr>
              <a:t>网站的类型及结构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10" name="Picture 5" descr="F:\2014宣传设计\0424-教学课件\研发ppt\0f019fbcc7819d7e3be41efa119be459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813" r="-30"/>
          <a:stretch/>
        </p:blipFill>
        <p:spPr bwMode="auto">
          <a:xfrm>
            <a:off x="553101" y="951570"/>
            <a:ext cx="4010988" cy="264629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32247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 dirty="0">
                <a:ea typeface="Adobe 宋体 Std L" pitchFamily="18" charset="-122"/>
              </a:rPr>
              <a:t>第五级</a:t>
            </a:r>
            <a:endParaRPr kumimoji="0" lang="en-US" altLang="zh-CN" sz="18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547818" y="4008837"/>
            <a:ext cx="6429375" cy="408623"/>
          </a:xfrm>
          <a:prstGeom prst="roundRect">
            <a:avLst/>
          </a:prstGeom>
          <a:solidFill>
            <a:srgbClr val="23A3AE"/>
          </a:solidFill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i="0" kern="1200" dirty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rPr>
              <a:t>单击此处编辑母版文本样式</a:t>
            </a:r>
          </a:p>
        </p:txBody>
      </p:sp>
      <p:pic>
        <p:nvPicPr>
          <p:cNvPr id="11" name="图片 5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85088" y="3975497"/>
            <a:ext cx="49371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6"/>
            <a:ext cx="8135938" cy="2430065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9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en-US" altLang="zh-CN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863600" y="3536158"/>
            <a:ext cx="7416800" cy="926306"/>
          </a:xfrm>
          <a:prstGeom prst="roundRect">
            <a:avLst>
              <a:gd name="adj" fmla="val 5421"/>
            </a:avLst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i="0" dirty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</a:rPr>
              <a:t>动态网站一般采用动静结合的原则：网站中内容频繁更新的，可采用动态网页技术；网站中内容不需要更新的，则可采用静态网页进行显示。通常一个网站既可包含动态网页也可包含静态网页。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572000" y="1600201"/>
            <a:ext cx="4103688" cy="253722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Font typeface="Arial" charset="0"/>
              <a:buNone/>
            </a:pPr>
            <a:r>
              <a:rPr kumimoji="0" lang="zh-CN" altLang="en-US" sz="2000" b="1">
                <a:ea typeface="Adobe 宋体 Std L" pitchFamily="18" charset="-122"/>
              </a:rPr>
              <a:t>第五级</a:t>
            </a:r>
            <a:endParaRPr kumimoji="0" lang="en-US" altLang="zh-CN" sz="2400" b="1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6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7" name="Picture 5" descr="F:\2014宣传设计\0424-教学课件\研发ppt\c558920c7f05579facd5f95da88f383d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545434"/>
            <a:ext cx="4032250" cy="2268457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/>
          </p:cNvSpPr>
          <p:nvPr userDrawn="1">
            <p:ph type="title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9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837010"/>
            <a:ext cx="8135938" cy="3737372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</p:txBody>
      </p:sp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576268" y="1329929"/>
            <a:ext cx="7991475" cy="4801314"/>
            <a:chOff x="925513" y="1772816"/>
            <a:chExt cx="7993062" cy="640175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925513" y="1772816"/>
              <a:ext cx="7543710" cy="6401752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&lt;%@ page language="java" </a:t>
              </a: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contentType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="text/html; charset=UTF-8"</a:t>
              </a:r>
            </a:p>
            <a:p>
              <a:pPr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pageEncoding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</a:rPr>
                <a:t>="UTF-8"%&gt;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&lt;html&gt;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&lt;meta http-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equiv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="Content-Type" content="text/html; charset=UTF-8"&gt;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&lt;title&gt;</a:t>
              </a:r>
              <a:r>
                <a:rPr lang="en-US" altLang="zh-CN" b="1" dirty="0" err="1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HelloWord</a:t>
              </a: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&lt;/title&gt;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&lt;/head&gt;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&lt;body&gt;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&lt;h3&gt;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&lt;%</a:t>
              </a:r>
            </a:p>
            <a:p>
              <a:pPr lvl="3" eaLnBrk="1" hangingPunct="1">
                <a:defRPr/>
              </a:pPr>
              <a:r>
                <a:rPr lang="en-US" altLang="zh-CN" b="1" dirty="0" err="1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out.println</a:t>
              </a: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("JSP Hello Word !");</a:t>
              </a:r>
            </a:p>
            <a:p>
              <a:pPr lvl="2" eaLnBrk="1" hangingPunct="1">
                <a:defRPr/>
              </a:pPr>
              <a:r>
                <a:rPr lang="en-US" altLang="zh-CN" b="1" dirty="0">
                  <a:solidFill>
                    <a:srgbClr val="FF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%&gt;</a:t>
              </a:r>
            </a:p>
            <a:p>
              <a:pPr lvl="1"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  <a:cs typeface="华文细黑" charset="0"/>
                </a:rPr>
                <a:t>&lt;/h3&gt;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&lt;/body&gt;</a:t>
              </a:r>
            </a:p>
            <a:p>
              <a:pPr eaLnBrk="1" hangingPunct="1">
                <a:defRPr/>
              </a:pPr>
              <a:r>
                <a:rPr lang="en-US" altLang="zh-CN" b="1" dirty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&lt;/html&gt;</a:t>
              </a:r>
            </a:p>
          </p:txBody>
        </p:sp>
        <p:sp>
          <p:nvSpPr>
            <p:cNvPr id="12" name="圆角矩形标注 11"/>
            <p:cNvSpPr>
              <a:spLocks noChangeArrowheads="1"/>
            </p:cNvSpPr>
            <p:nvPr/>
          </p:nvSpPr>
          <p:spPr bwMode="auto">
            <a:xfrm>
              <a:off x="5642912" y="4431878"/>
              <a:ext cx="1808522" cy="438150"/>
            </a:xfrm>
            <a:prstGeom prst="wedgeRoundRectCallout">
              <a:avLst>
                <a:gd name="adj1" fmla="val -72676"/>
                <a:gd name="adj2" fmla="val 2412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sp>
          <p:nvSpPr>
            <p:cNvPr id="13" name="圆角矩形标注 12"/>
            <p:cNvSpPr>
              <a:spLocks noChangeArrowheads="1"/>
            </p:cNvSpPr>
            <p:nvPr/>
          </p:nvSpPr>
          <p:spPr bwMode="auto">
            <a:xfrm>
              <a:off x="5292005" y="3396828"/>
              <a:ext cx="1872034" cy="465138"/>
            </a:xfrm>
            <a:prstGeom prst="wedgeRoundRectCallout">
              <a:avLst>
                <a:gd name="adj1" fmla="val -75481"/>
                <a:gd name="adj2" fmla="val -50375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HTML</a:t>
              </a:r>
              <a:r>
                <a:rPr lang="zh-CN" altLang="en-US" sz="1800" i="0">
                  <a:solidFill>
                    <a:srgbClr val="000000"/>
                  </a:solidFill>
                  <a:latin typeface="Adobe 仿宋 Std R" pitchFamily="18" charset="-122"/>
                  <a:ea typeface="Adobe 仿宋 Std R" pitchFamily="18" charset="-122"/>
                </a:rPr>
                <a:t>代码</a:t>
              </a:r>
            </a:p>
          </p:txBody>
        </p:sp>
        <p:sp>
          <p:nvSpPr>
            <p:cNvPr id="14" name="圆角矩形标注 13"/>
            <p:cNvSpPr>
              <a:spLocks noChangeArrowheads="1"/>
            </p:cNvSpPr>
            <p:nvPr/>
          </p:nvSpPr>
          <p:spPr bwMode="auto">
            <a:xfrm>
              <a:off x="5866794" y="2288753"/>
              <a:ext cx="1873622" cy="422275"/>
            </a:xfrm>
            <a:prstGeom prst="wedgeRoundRectCallout">
              <a:avLst>
                <a:gd name="adj1" fmla="val -78981"/>
                <a:gd name="adj2" fmla="val -43602"/>
                <a:gd name="adj3" fmla="val 16667"/>
              </a:avLst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Java</a:t>
              </a:r>
              <a:r>
                <a:rPr lang="zh-CN" altLang="en-US" i="0" dirty="0">
                  <a:solidFill>
                    <a:schemeClr val="dk1"/>
                  </a:solidFill>
                  <a:latin typeface="Adobe 仿宋 Std R" pitchFamily="18" charset="-122"/>
                  <a:ea typeface="Adobe 仿宋 Std R" pitchFamily="18" charset="-122"/>
                </a:rPr>
                <a:t>程序片</a:t>
              </a:r>
            </a:p>
          </p:txBody>
        </p:sp>
        <p:pic>
          <p:nvPicPr>
            <p:cNvPr id="15" name="图片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40650" y="5403428"/>
              <a:ext cx="1177925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/>
          </p:cNvSpPr>
          <p:nvPr userDrawn="1">
            <p:ph type="title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6" name="Rectangle 3"/>
          <p:cNvSpPr>
            <a:spLocks noGrp="1"/>
          </p:cNvSpPr>
          <p:nvPr userDrawn="1">
            <p:ph type="body" idx="1"/>
          </p:nvPr>
        </p:nvSpPr>
        <p:spPr>
          <a:xfrm>
            <a:off x="539750" y="689375"/>
            <a:ext cx="8135938" cy="696515"/>
          </a:xfrm>
        </p:spPr>
        <p:txBody>
          <a:bodyPr/>
          <a:lstStyle/>
          <a:p>
            <a:pPr lvl="0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</p:txBody>
      </p:sp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814393" y="1385890"/>
            <a:ext cx="7515225" cy="3517106"/>
            <a:chOff x="900113" y="1847850"/>
            <a:chExt cx="7516812" cy="4689475"/>
          </a:xfrm>
        </p:grpSpPr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00113" y="2427288"/>
              <a:ext cx="6913562" cy="3517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矩形 18"/>
            <p:cNvSpPr/>
            <p:nvPr/>
          </p:nvSpPr>
          <p:spPr>
            <a:xfrm>
              <a:off x="2179908" y="2782888"/>
              <a:ext cx="3904486" cy="2857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i="0">
                <a:latin typeface="Adobe 宋体 Std L" pitchFamily="18" charset="-122"/>
                <a:ea typeface="Adobe 宋体 Std L" pitchFamily="18" charset="-122"/>
              </a:endParaRPr>
            </a:p>
          </p:txBody>
        </p:sp>
        <p:sp>
          <p:nvSpPr>
            <p:cNvPr id="20" name="圆角矩形标注 19"/>
            <p:cNvSpPr>
              <a:spLocks noChangeArrowheads="1"/>
            </p:cNvSpPr>
            <p:nvPr/>
          </p:nvSpPr>
          <p:spPr bwMode="auto">
            <a:xfrm>
              <a:off x="3572439" y="4143375"/>
              <a:ext cx="1784727" cy="642938"/>
            </a:xfrm>
            <a:prstGeom prst="wedgeRoundRectCallout">
              <a:avLst>
                <a:gd name="adj1" fmla="val -92667"/>
                <a:gd name="adj2" fmla="val -209208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HTTP</a:t>
              </a:r>
              <a:r>
                <a:rPr lang="zh-CN" altLang="en-US" b="1" i="0" dirty="0">
                  <a:solidFill>
                    <a:schemeClr val="dk1"/>
                  </a:solidFill>
                  <a:latin typeface="Adobe 宋体 Std L" pitchFamily="18" charset="-122"/>
                  <a:ea typeface="Adobe 宋体 Std L" pitchFamily="18" charset="-122"/>
                </a:rPr>
                <a:t>协议</a:t>
              </a:r>
            </a:p>
          </p:txBody>
        </p:sp>
        <p:sp>
          <p:nvSpPr>
            <p:cNvPr id="21" name="圆角矩形标注 20"/>
            <p:cNvSpPr>
              <a:spLocks noChangeArrowheads="1"/>
            </p:cNvSpPr>
            <p:nvPr/>
          </p:nvSpPr>
          <p:spPr bwMode="auto">
            <a:xfrm>
              <a:off x="5976422" y="1847850"/>
              <a:ext cx="1786315" cy="500063"/>
            </a:xfrm>
            <a:prstGeom prst="wedgeRoundRectCallout">
              <a:avLst>
                <a:gd name="adj1" fmla="val -45580"/>
                <a:gd name="adj2" fmla="val 173331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1800" b="1" i="0" dirty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URL</a:t>
              </a:r>
              <a:endParaRPr lang="zh-CN" altLang="en-US" sz="1800" b="1" i="0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endParaRPr>
            </a:p>
          </p:txBody>
        </p:sp>
        <p:cxnSp>
          <p:nvCxnSpPr>
            <p:cNvPr id="22" name="直接连接符 21"/>
            <p:cNvCxnSpPr>
              <a:cxnSpLocks noChangeShapeType="1"/>
            </p:cNvCxnSpPr>
            <p:nvPr/>
          </p:nvCxnSpPr>
          <p:spPr bwMode="auto">
            <a:xfrm>
              <a:off x="1463794" y="3860800"/>
              <a:ext cx="178631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</p:cxnSp>
        <p:sp>
          <p:nvSpPr>
            <p:cNvPr id="23" name="圆角矩形标注 22"/>
            <p:cNvSpPr>
              <a:spLocks noChangeArrowheads="1"/>
            </p:cNvSpPr>
            <p:nvPr/>
          </p:nvSpPr>
          <p:spPr bwMode="auto">
            <a:xfrm>
              <a:off x="1465382" y="4581525"/>
              <a:ext cx="1784727" cy="642938"/>
            </a:xfrm>
            <a:prstGeom prst="wedgeRoundRectCallout">
              <a:avLst>
                <a:gd name="adj1" fmla="val -20833"/>
                <a:gd name="adj2" fmla="val -160384"/>
                <a:gd name="adj3" fmla="val 16667"/>
              </a:avLst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>
                <a:defRPr/>
              </a:pPr>
              <a:r>
                <a:rPr lang="zh-CN" altLang="en-US" sz="1800" b="1" i="0">
                  <a:solidFill>
                    <a:srgbClr val="000000"/>
                  </a:solidFill>
                  <a:latin typeface="Adobe 宋体 Std L" pitchFamily="18" charset="-122"/>
                  <a:ea typeface="Adobe 宋体 Std L" pitchFamily="18" charset="-122"/>
                </a:rPr>
                <a:t>运行结果</a:t>
              </a:r>
            </a:p>
          </p:txBody>
        </p:sp>
        <p:pic>
          <p:nvPicPr>
            <p:cNvPr id="24" name="图片 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45338" y="5265738"/>
              <a:ext cx="1271587" cy="1271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13" name="内容占位符 2"/>
          <p:cNvSpPr>
            <a:spLocks noGrp="1"/>
          </p:cNvSpPr>
          <p:nvPr userDrawn="1">
            <p:ph idx="4294967295"/>
          </p:nvPr>
        </p:nvSpPr>
        <p:spPr>
          <a:xfrm>
            <a:off x="4545018" y="844153"/>
            <a:ext cx="4130675" cy="3737372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单击此处编辑母版文本样式</a:t>
            </a:r>
          </a:p>
          <a:p>
            <a:pPr lvl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第二级</a:t>
            </a:r>
          </a:p>
          <a:p>
            <a:pPr lvl="2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第三级</a:t>
            </a:r>
          </a:p>
          <a:p>
            <a:pPr lvl="3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第四级</a:t>
            </a:r>
          </a:p>
          <a:p>
            <a:pPr lvl="4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 sz="2400" b="1">
                <a:ea typeface="Adobe 宋体 Std L" pitchFamily="18" charset="-122"/>
              </a:rPr>
              <a:t>第五级</a:t>
            </a:r>
            <a:endParaRPr kumimoji="0" lang="zh-CN" altLang="en-US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14" name="Picture 4" descr="F:\2014宣传设计\0424-教学课件\研发ppt\b1dd4a90987fec5495993d6f57ff2936.jpg"/>
          <p:cNvPicPr>
            <a:picLocks noChangeAspect="1" noChangeArrowheads="1"/>
          </p:cNvPicPr>
          <p:nvPr userDrawn="1"/>
        </p:nvPicPr>
        <p:blipFill>
          <a:blip r:embed="rId2"/>
          <a:srcRect l="11678" t="9798" r="22951"/>
          <a:stretch>
            <a:fillRect/>
          </a:stretch>
        </p:blipFill>
        <p:spPr bwMode="auto">
          <a:xfrm>
            <a:off x="539750" y="1009652"/>
            <a:ext cx="4032250" cy="318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0"/>
            <a:ext cx="8207375" cy="375046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EB84D4-D3AC-4D0D-92F3-4E29699CCF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468313" y="750095"/>
            <a:ext cx="8229600" cy="3857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了解静态网站与动态网站的概念及区别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结构与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C/S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结构的概念及区别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B/S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结构的工作原理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技术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执行过程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掌握如何搭建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JSP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开发环境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掌握如何建立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动态项目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了解</a:t>
            </a:r>
            <a:r>
              <a:rPr lang="en-US" altLang="zh-CN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i="0" dirty="0">
                <a:latin typeface="Adobe 宋体 Std L" pitchFamily="18" charset="-122"/>
                <a:ea typeface="Adobe 宋体 Std L" pitchFamily="18" charset="-122"/>
              </a:rPr>
              <a:t>应用的目录结构</a:t>
            </a:r>
            <a:endParaRPr lang="zh-CN" altLang="en-US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了解项目的打包发布</a:t>
            </a:r>
            <a:endParaRPr lang="en-US" altLang="zh-CN" sz="2000" i="0" dirty="0">
              <a:latin typeface="Adobe 宋体 Std L" pitchFamily="18" charset="-122"/>
              <a:ea typeface="Adobe 宋体 Std L" pitchFamily="18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掌握</a:t>
            </a:r>
            <a:r>
              <a:rPr lang="en-US" altLang="zh-CN" sz="2000" i="0" dirty="0">
                <a:latin typeface="Adobe 宋体 Std L" pitchFamily="18" charset="-122"/>
                <a:ea typeface="Adobe 宋体 Std L" pitchFamily="18" charset="-122"/>
              </a:rPr>
              <a:t>Web</a:t>
            </a:r>
            <a:r>
              <a:rPr lang="zh-CN" altLang="en-US" sz="2000" i="0" dirty="0">
                <a:latin typeface="Adobe 宋体 Std L" pitchFamily="18" charset="-122"/>
                <a:ea typeface="Adobe 宋体 Std L" pitchFamily="18" charset="-122"/>
              </a:rPr>
              <a:t>程序的调试技巧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827088" y="1059658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第四级</a:t>
            </a:r>
          </a:p>
          <a:p>
            <a:pPr marL="0" lvl="4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 sz="2400">
                <a:ea typeface="Adobe 宋体 Std L" pitchFamily="18" charset="-122"/>
              </a:rPr>
              <a:t>第五级</a:t>
            </a:r>
            <a:endParaRPr kumimoji="0" lang="zh-CN" altLang="en-US" sz="200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8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584" y="1059582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468313" y="832247"/>
            <a:ext cx="8229600" cy="3737372"/>
          </a:xfrm>
        </p:spPr>
        <p:txBody>
          <a:bodyPr/>
          <a:lstStyle/>
          <a:p>
            <a:pPr marL="0" lvl="0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marL="0" lvl="1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marL="0" lvl="2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marL="0" lvl="3" indent="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</p:txBody>
      </p:sp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5" y="2"/>
            <a:ext cx="8158163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528" y="832247"/>
            <a:ext cx="720080" cy="5400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8D82C-987C-411A-9F02-A86A79A37A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 userDrawn="1">
            <p:ph idx="4294967295"/>
          </p:nvPr>
        </p:nvSpPr>
        <p:spPr>
          <a:xfrm>
            <a:off x="539750" y="844153"/>
            <a:ext cx="8135938" cy="3737372"/>
          </a:xfrm>
        </p:spPr>
        <p:txBody>
          <a:bodyPr/>
          <a:lstStyle/>
          <a:p>
            <a:pPr lvl="0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单击此处编辑母版文本样式</a:t>
            </a:r>
          </a:p>
          <a:p>
            <a:pPr lvl="1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第二级</a:t>
            </a:r>
          </a:p>
          <a:p>
            <a:pPr lvl="2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第三级</a:t>
            </a:r>
          </a:p>
          <a:p>
            <a:pPr lvl="3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第四级</a:t>
            </a:r>
          </a:p>
          <a:p>
            <a:pPr lvl="4" eaLnBrk="1" hangingPunct="1">
              <a:lnSpc>
                <a:spcPct val="150000"/>
              </a:lnSpc>
              <a:buClr>
                <a:schemeClr val="accent6"/>
              </a:buClr>
              <a:buFont typeface="Wingdings" pitchFamily="2" charset="2"/>
              <a:buChar char="l"/>
              <a:defRPr/>
            </a:pPr>
            <a:r>
              <a:rPr kumimoji="0" lang="zh-CN" altLang="en-US">
                <a:ea typeface="Adobe 宋体 Std L" pitchFamily="18" charset="-122"/>
              </a:rPr>
              <a:t>第五级</a:t>
            </a:r>
            <a:endParaRPr kumimoji="0" lang="en-US" altLang="zh-CN" sz="1600" dirty="0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 userDrawn="1">
            <p:ph type="title" idx="4294967295"/>
          </p:nvPr>
        </p:nvSpPr>
        <p:spPr>
          <a:xfrm>
            <a:off x="539750" y="2"/>
            <a:ext cx="8147050" cy="519113"/>
          </a:xfrm>
        </p:spPr>
        <p:txBody>
          <a:bodyPr/>
          <a:lstStyle/>
          <a:p>
            <a:pPr eaLnBrk="1" hangingPunct="1">
              <a:defRPr/>
            </a:pPr>
            <a:r>
              <a:rPr kumimoji="0" lang="zh-CN" altLang="en-US" sz="2800" b="1">
                <a:solidFill>
                  <a:schemeClr val="accent6"/>
                </a:solidFill>
                <a:ea typeface="Adobe 黑体 Std R" pitchFamily="34" charset="-122"/>
              </a:rPr>
              <a:t>单击此处编辑母版标题样式</a:t>
            </a:r>
            <a:endParaRPr kumimoji="0" lang="zh-CN" altLang="en-US" sz="28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1071563" y="3053954"/>
            <a:ext cx="7358062" cy="92333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&lt;Context path = “/student” 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docBase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=“D:\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MyApp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\</a:t>
            </a:r>
            <a:r>
              <a:rPr lang="en-US" altLang="zh-CN" sz="1800" b="1" dirty="0" err="1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StudentManage</a:t>
            </a:r>
            <a:r>
              <a:rPr lang="en-US" altLang="zh-CN" sz="1800" b="1" dirty="0">
                <a:solidFill>
                  <a:srgbClr val="000000"/>
                </a:solidFill>
                <a:latin typeface="Adobe 宋体 Std L" pitchFamily="18" charset="-122"/>
                <a:ea typeface="Adobe 宋体 Std L" pitchFamily="18" charset="-122"/>
              </a:rPr>
              <a:t>” debug=0 reloadable=“true”&gt;</a:t>
            </a:r>
            <a:endParaRPr lang="zh-CN" altLang="en-US" sz="1800" b="1" dirty="0">
              <a:solidFill>
                <a:srgbClr val="000000"/>
              </a:solidFill>
              <a:latin typeface="Adobe 宋体 Std L" pitchFamily="18" charset="-122"/>
              <a:ea typeface="Adobe 宋体 Std L" pitchFamily="18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54963" y="3274221"/>
            <a:ext cx="577850" cy="43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EF9EDF-8CA5-4E21-821D-9C2CA8A26E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F620E9-F25D-4328-9790-144ACDEE8C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B528E2-8AE1-4CA7-86F2-B2032E1DF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36935"/>
            <a:ext cx="2051050" cy="4357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36935"/>
            <a:ext cx="6003925" cy="4357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3B6F00-04B7-46A7-AA7E-BB30A0334E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1357290" y="857238"/>
            <a:ext cx="5357834" cy="278607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1428750" y="3929063"/>
            <a:ext cx="5786456" cy="85725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07831"/>
          </a:xfrm>
          <a:solidFill>
            <a:srgbClr val="23A3AE"/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800" i="0" kern="1200" dirty="0" smtClean="0">
                <a:solidFill>
                  <a:schemeClr val="bg1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注意 文本样式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072313" y="3571875"/>
            <a:ext cx="428625" cy="500063"/>
          </a:xfr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4400" b="1" kern="1200" dirty="0">
                <a:solidFill>
                  <a:schemeClr val="tx1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27" y="333375"/>
            <a:ext cx="22735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844154"/>
            <a:ext cx="4027487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4154"/>
            <a:ext cx="4027488" cy="375046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3" y="1260872"/>
            <a:ext cx="3868737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3" y="1878806"/>
            <a:ext cx="3868737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43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057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43" y="1543052"/>
            <a:ext cx="2949575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461665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4638" y="273846"/>
            <a:ext cx="2051050" cy="43207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8" y="273846"/>
            <a:ext cx="6003925" cy="43207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/>
          <a:srcRect l="66298"/>
          <a:stretch/>
        </p:blipFill>
        <p:spPr bwMode="auto">
          <a:xfrm>
            <a:off x="2990979" y="1329612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427" y="333375"/>
            <a:ext cx="22735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 userDrawn="1">
            <p:ph type="title"/>
          </p:nvPr>
        </p:nvSpPr>
        <p:spPr>
          <a:xfrm>
            <a:off x="457200" y="205979"/>
            <a:ext cx="8229600" cy="436959"/>
          </a:xfrm>
        </p:spPr>
        <p:txBody>
          <a:bodyPr/>
          <a:lstStyle/>
          <a:p>
            <a:pPr eaLnBrk="1" hangingPunct="1"/>
            <a:r>
              <a:rPr kumimoji="0" lang="zh-CN" altLang="en-US">
                <a:ea typeface="Adobe 宋体 Std L" pitchFamily="18" charset="-122"/>
              </a:rPr>
              <a:t>单击此处编辑母版标题样式</a:t>
            </a:r>
            <a:endParaRPr kumimoji="0" lang="zh-CN" altLang="en-US">
              <a:latin typeface="Adobe 宋体 Std L" pitchFamily="18" charset="-122"/>
              <a:ea typeface="Adobe 宋体 Std L" pitchFamily="18" charset="-122"/>
              <a:cs typeface="华文细黑" pitchFamily="2" charset="-122"/>
            </a:endParaRPr>
          </a:p>
        </p:txBody>
      </p:sp>
      <p:pic>
        <p:nvPicPr>
          <p:cNvPr id="6" name="内容占位符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4" descr="G:\01设计\logo\qst青软实训【信未来】LOGO\未标题-1.png"/>
          <p:cNvPicPr>
            <a:picLocks noChangeAspect="1" noChangeArrowheads="1"/>
          </p:cNvPicPr>
          <p:nvPr userDrawn="1"/>
        </p:nvPicPr>
        <p:blipFill rotWithShape="1">
          <a:blip r:embed="rId3"/>
          <a:srcRect l="66298"/>
          <a:stretch/>
        </p:blipFill>
        <p:spPr bwMode="auto">
          <a:xfrm>
            <a:off x="2915816" y="1647048"/>
            <a:ext cx="3162057" cy="1068718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  <p:pic>
        <p:nvPicPr>
          <p:cNvPr id="8" name="图片 1"/>
          <p:cNvPicPr>
            <a:picLocks noChangeAspect="1"/>
          </p:cNvPicPr>
          <p:nvPr userDrawn="1"/>
        </p:nvPicPr>
        <p:blipFill>
          <a:blip r:embed="rId4"/>
          <a:srcRect r="37749"/>
          <a:stretch>
            <a:fillRect/>
          </a:stretch>
        </p:blipFill>
        <p:spPr bwMode="auto">
          <a:xfrm>
            <a:off x="576263" y="333375"/>
            <a:ext cx="265588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461665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857224" y="4357700"/>
            <a:ext cx="6357956" cy="553998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2000" b="0" i="0" kern="120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</a:lstStyle>
          <a:p>
            <a:pPr lvl="0"/>
            <a:r>
              <a:rPr lang="zh-CN" altLang="en-US" dirty="0"/>
              <a:t>单击此处编辑代码文本样式  </a:t>
            </a:r>
            <a:r>
              <a:rPr lang="en-US" altLang="zh-CN" dirty="0"/>
              <a:t>java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7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7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2357452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3571875"/>
            <a:ext cx="6357956" cy="553998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2000" b="0" i="0" kern="120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</a:lstStyle>
          <a:p>
            <a:pPr lvl="0"/>
            <a:r>
              <a:rPr lang="zh-CN" altLang="en-US" dirty="0"/>
              <a:t>单击此处编辑代码文本样式  </a:t>
            </a:r>
            <a:r>
              <a:rPr lang="en-US" altLang="zh-CN" dirty="0"/>
              <a:t>java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9" y="857241"/>
            <a:ext cx="8207375" cy="642939"/>
          </a:xfrm>
        </p:spPr>
        <p:txBody>
          <a:bodyPr/>
          <a:lstStyle>
            <a:lvl1pPr marL="342900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  <a:defRPr kumimoji="0" lang="en-US" altLang="zh-CN" sz="2000" b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1pPr>
            <a:lvl2pPr>
              <a:defRPr kumimoji="0" lang="zh-CN" altLang="en-US" b="1" i="1" kern="1200" dirty="0" smtClean="0">
                <a:solidFill>
                  <a:schemeClr val="tx1"/>
                </a:solidFill>
                <a:latin typeface="Adobe 宋体 Std L" pitchFamily="18" charset="-122"/>
                <a:ea typeface="Adobe 宋体 Std L" pitchFamily="18" charset="-122"/>
                <a:cs typeface="华文细黑" pitchFamily="2" charset="-122"/>
              </a:defRPr>
            </a:lvl2pPr>
            <a:lvl3pPr>
              <a:defRPr b="1" i="1">
                <a:ea typeface="Adobe 黑体 Std R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marL="742950" lvl="1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第二级</a:t>
            </a:r>
            <a:endParaRPr lang="en-US" altLang="zh-CN" dirty="0"/>
          </a:p>
          <a:p>
            <a:pPr marL="1143000" lvl="2" indent="-342900" algn="l" rtl="0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Font typeface="Wingdings" pitchFamily="2" charset="2"/>
              <a:buChar char="l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4282" y="1571618"/>
            <a:ext cx="4429156" cy="553998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2000" b="0" i="0" kern="120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</a:lstStyle>
          <a:p>
            <a:pPr lvl="0"/>
            <a:r>
              <a:rPr lang="zh-CN" altLang="en-US" dirty="0"/>
              <a:t>单击此处编辑代码文本样式  </a:t>
            </a:r>
            <a:r>
              <a:rPr lang="en-US" altLang="zh-CN" dirty="0"/>
              <a:t>java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4643438" y="1571618"/>
            <a:ext cx="4429156" cy="553998"/>
          </a:xfr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square">
            <a:spAutoFit/>
          </a:bodyPr>
          <a:lstStyle>
            <a:lvl1pPr marL="0" indent="0" algn="l" rtl="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2000" b="0" i="0" kern="1200" dirty="0" smtClean="0">
                <a:solidFill>
                  <a:schemeClr val="tx1"/>
                </a:solidFill>
                <a:latin typeface="Courier New" pitchFamily="49" charset="0"/>
                <a:ea typeface="+mn-ea"/>
                <a:cs typeface="Courier New" pitchFamily="49" charset="0"/>
              </a:defRPr>
            </a:lvl1pPr>
          </a:lstStyle>
          <a:p>
            <a:pPr lvl="0"/>
            <a:r>
              <a:rPr lang="zh-CN" altLang="en-US" dirty="0"/>
              <a:t>单击此处编辑代码文本样式  </a:t>
            </a:r>
            <a:r>
              <a:rPr lang="en-US" altLang="zh-CN" dirty="0"/>
              <a:t>java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EA839-5850-4469-B0ED-B34AE3C383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8316" y="17845"/>
            <a:ext cx="4846637" cy="410765"/>
          </a:xfrm>
        </p:spPr>
        <p:txBody>
          <a:bodyPr/>
          <a:lstStyle>
            <a:lvl1pPr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6619" y="928676"/>
            <a:ext cx="484014" cy="484014"/>
          </a:xfrm>
          <a:prstGeom prst="rect">
            <a:avLst/>
          </a:prstGeom>
        </p:spPr>
      </p:pic>
      <p:sp>
        <p:nvSpPr>
          <p:cNvPr id="7" name="文本框 1"/>
          <p:cNvSpPr txBox="1"/>
          <p:nvPr userDrawn="1"/>
        </p:nvSpPr>
        <p:spPr>
          <a:xfrm>
            <a:off x="690540" y="1426705"/>
            <a:ext cx="595312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14480" y="857238"/>
            <a:ext cx="6357956" cy="2890550"/>
          </a:xfrm>
          <a:solidFill>
            <a:schemeClr val="accent5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 备注 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5.jpe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029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5826" y="4893469"/>
            <a:ext cx="1439863" cy="1476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AC9A5-20D0-4EF6-BA80-73EFC9BE9A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124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68316" y="236936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pic>
        <p:nvPicPr>
          <p:cNvPr id="5125" name="图片 3"/>
          <p:cNvPicPr>
            <a:picLocks noChangeAspect="1"/>
          </p:cNvPicPr>
          <p:nvPr/>
        </p:nvPicPr>
        <p:blipFill>
          <a:blip r:embed="rId41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 bwMode="auto">
          <a:xfrm>
            <a:off x="250825" y="485775"/>
            <a:ext cx="8642350" cy="26194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758" y="72008"/>
            <a:ext cx="1444484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4008" r:id="rId2"/>
    <p:sldLayoutId id="2147483955" r:id="rId3"/>
    <p:sldLayoutId id="2147484009" r:id="rId4"/>
    <p:sldLayoutId id="2147484011" r:id="rId5"/>
    <p:sldLayoutId id="2147484044" r:id="rId6"/>
    <p:sldLayoutId id="2147484012" r:id="rId7"/>
    <p:sldLayoutId id="2147484046" r:id="rId8"/>
    <p:sldLayoutId id="2147484014" r:id="rId9"/>
    <p:sldLayoutId id="2147484013" r:id="rId10"/>
    <p:sldLayoutId id="2147484045" r:id="rId11"/>
    <p:sldLayoutId id="2147484015" r:id="rId12"/>
    <p:sldLayoutId id="2147484047" r:id="rId13"/>
    <p:sldLayoutId id="2147484048" r:id="rId14"/>
    <p:sldLayoutId id="2147483956" r:id="rId15"/>
    <p:sldLayoutId id="2147483957" r:id="rId16"/>
    <p:sldLayoutId id="2147483958" r:id="rId17"/>
    <p:sldLayoutId id="2147483959" r:id="rId18"/>
    <p:sldLayoutId id="2147483960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3976" r:id="rId35"/>
    <p:sldLayoutId id="2147483977" r:id="rId36"/>
    <p:sldLayoutId id="2147483978" r:id="rId37"/>
    <p:sldLayoutId id="2147483979" r:id="rId38"/>
    <p:sldLayoutId id="2147484010" r:id="rId3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97" descr="bg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" y="1"/>
            <a:ext cx="9180513" cy="5163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6" y="844154"/>
            <a:ext cx="8207375" cy="375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30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kern="1200">
          <a:solidFill>
            <a:schemeClr val="tx1"/>
          </a:solidFill>
          <a:latin typeface="+mj-lt"/>
          <a:ea typeface="+mj-ea"/>
          <a:cs typeface="华文细黑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>
          <a:solidFill>
            <a:schemeClr val="tx1"/>
          </a:solidFill>
          <a:latin typeface="Calibri" pitchFamily="34" charset="0"/>
          <a:ea typeface="宋体" pitchFamily="2" charset="-122"/>
          <a:cs typeface="华文细黑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sz="2000" kern="1200">
          <a:solidFill>
            <a:schemeClr val="tx1"/>
          </a:solidFill>
          <a:latin typeface="+mn-lt"/>
          <a:ea typeface="+mn-ea"/>
          <a:cs typeface="华文细黑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1600" kern="1200">
          <a:solidFill>
            <a:schemeClr val="tx1"/>
          </a:solidFill>
          <a:latin typeface="+mn-lt"/>
          <a:ea typeface="+mn-ea"/>
          <a:cs typeface="华文细黑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n"/>
        <a:defRPr kumimoji="1" sz="1400" kern="1200">
          <a:solidFill>
            <a:schemeClr val="tx1"/>
          </a:solidFill>
          <a:latin typeface="+mn-lt"/>
          <a:ea typeface="+mn-ea"/>
          <a:cs typeface="华文细黑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kern="1200">
          <a:solidFill>
            <a:schemeClr val="tx1"/>
          </a:solidFill>
          <a:latin typeface="+mn-lt"/>
          <a:ea typeface="+mn-ea"/>
          <a:cs typeface="华文细黑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98F70-FE3F-45C6-9AEC-B1C60845DA3C}" type="datetimeFigureOut">
              <a:rPr lang="zh-CN" altLang="en-US" smtClean="0"/>
              <a:pPr/>
              <a:t>2024/4/1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3ED16-5AD5-49A8-A69C-CF66BCEA16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758" y="72008"/>
            <a:ext cx="1444484" cy="41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altLang="en-US" dirty="0"/>
              <a:t>五</a:t>
            </a:r>
            <a:r>
              <a:rPr lang="zh-CN" altLang="en-US" dirty="0"/>
              <a:t>章 </a:t>
            </a:r>
            <a:r>
              <a:rPr altLang="en-US" dirty="0"/>
              <a:t>类之间的关系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9" y="714362"/>
            <a:ext cx="8215365" cy="4286259"/>
          </a:xfrm>
        </p:spPr>
        <p:txBody>
          <a:bodyPr/>
          <a:lstStyle/>
          <a:p>
            <a:pPr>
              <a:buNone/>
            </a:pPr>
            <a:r>
              <a:rPr lang="zh-CN" dirty="0"/>
              <a:t>继承通过使用“</a:t>
            </a:r>
            <a:r>
              <a:rPr dirty="0"/>
              <a:t>extends</a:t>
            </a:r>
            <a:r>
              <a:rPr lang="zh-CN" dirty="0"/>
              <a:t>”关键字来实现</a:t>
            </a:r>
            <a:endParaRPr dirty="0"/>
          </a:p>
          <a:p>
            <a:r>
              <a:rPr lang="zh-CN" altLang="en-US" dirty="0"/>
              <a:t>语法：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lang="zh-CN" altLang="en-US" dirty="0"/>
              <a:t>示例：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24" y="1785932"/>
            <a:ext cx="7500990" cy="1438855"/>
          </a:xfrm>
        </p:spPr>
        <p:txBody>
          <a:bodyPr/>
          <a:lstStyle/>
          <a:p>
            <a:r>
              <a:rPr lang="en-US" dirty="0"/>
              <a:t>[</a:t>
            </a:r>
            <a:r>
              <a:rPr dirty="0"/>
              <a:t>访问符</a:t>
            </a:r>
            <a:r>
              <a:rPr lang="en-US" dirty="0"/>
              <a:t>][</a:t>
            </a:r>
            <a:r>
              <a:rPr dirty="0"/>
              <a:t>修饰符</a:t>
            </a:r>
            <a:r>
              <a:rPr lang="en-US" dirty="0"/>
              <a:t>] class </a:t>
            </a:r>
            <a:r>
              <a:rPr b="1" dirty="0"/>
              <a:t>子类</a:t>
            </a:r>
            <a:r>
              <a:rPr dirty="0"/>
              <a:t> </a:t>
            </a:r>
            <a:r>
              <a:rPr lang="en-US" b="1" dirty="0">
                <a:solidFill>
                  <a:srgbClr val="FF0000"/>
                </a:solidFill>
              </a:rPr>
              <a:t>extends</a:t>
            </a:r>
            <a:r>
              <a:rPr lang="en-US" dirty="0"/>
              <a:t> </a:t>
            </a:r>
            <a:r>
              <a:rPr b="1" dirty="0"/>
              <a:t>父类</a:t>
            </a:r>
            <a:r>
              <a:rPr dirty="0"/>
              <a:t> </a:t>
            </a:r>
            <a:r>
              <a:rPr lang="en-US" dirty="0"/>
              <a:t>{</a:t>
            </a:r>
            <a:endParaRPr dirty="0"/>
          </a:p>
          <a:p>
            <a:r>
              <a:rPr lang="en-US" dirty="0"/>
              <a:t>......</a:t>
            </a:r>
            <a:endParaRPr dirty="0"/>
          </a:p>
          <a:p>
            <a:r>
              <a:rPr lang="en-US" dirty="0"/>
              <a:t>}</a:t>
            </a:r>
            <a:endParaRPr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占位符 8"/>
          <p:cNvSpPr txBox="1">
            <a:spLocks/>
          </p:cNvSpPr>
          <p:nvPr/>
        </p:nvSpPr>
        <p:spPr bwMode="auto">
          <a:xfrm>
            <a:off x="928662" y="3857634"/>
            <a:ext cx="7429552" cy="101566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public class </a:t>
            </a:r>
            <a:r>
              <a:rPr lang="en-US" sz="2000" b="1" dirty="0" err="1"/>
              <a:t>SubClass</a:t>
            </a:r>
            <a:r>
              <a:rPr lang="en-US" sz="2000" b="1" dirty="0"/>
              <a:t> extends </a:t>
            </a:r>
            <a:r>
              <a:rPr lang="en-US" sz="2000" b="1" dirty="0" err="1"/>
              <a:t>SuperClass</a:t>
            </a:r>
            <a:r>
              <a:rPr lang="en-US" sz="2000" dirty="0"/>
              <a:t> {</a:t>
            </a:r>
            <a:endParaRPr lang="zh-CN" altLang="en-US" sz="2000" dirty="0"/>
          </a:p>
          <a:p>
            <a:r>
              <a:rPr lang="en-US" sz="2000" dirty="0"/>
              <a:t>......</a:t>
            </a:r>
            <a:endParaRPr lang="zh-CN" altLang="en-US" sz="2000" dirty="0"/>
          </a:p>
          <a:p>
            <a:r>
              <a:rPr lang="en-US" sz="2000" dirty="0"/>
              <a:t>}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Object</a:t>
            </a:r>
            <a:r>
              <a:rPr lang="zh-CN" dirty="0"/>
              <a:t>类是所有类的顶级父类，在</a:t>
            </a:r>
            <a:r>
              <a:rPr dirty="0"/>
              <a:t>Java</a:t>
            </a:r>
            <a:r>
              <a:rPr lang="zh-CN" dirty="0"/>
              <a:t>中，所有类都是直接或间接的继承了</a:t>
            </a:r>
            <a:r>
              <a:rPr dirty="0"/>
              <a:t>Object</a:t>
            </a:r>
            <a:r>
              <a:rPr lang="zh-CN" dirty="0"/>
              <a:t>类。</a:t>
            </a:r>
            <a:endParaRPr dirty="0"/>
          </a:p>
          <a:p>
            <a:r>
              <a:rPr dirty="0"/>
              <a:t>Java</a:t>
            </a:r>
            <a:r>
              <a:rPr lang="zh-CN" dirty="0"/>
              <a:t>只支持单一继承，因此下面代码是错误的：</a:t>
            </a:r>
          </a:p>
          <a:p>
            <a:endParaRPr lang="zh-CN"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1000126" y="3538845"/>
            <a:ext cx="6858022" cy="461665"/>
          </a:xfrm>
        </p:spPr>
        <p:txBody>
          <a:bodyPr/>
          <a:lstStyle/>
          <a:p>
            <a:r>
              <a:rPr dirty="0"/>
              <a:t>虽然</a:t>
            </a:r>
            <a:r>
              <a:rPr lang="en-US" dirty="0"/>
              <a:t>Java</a:t>
            </a:r>
            <a:r>
              <a:rPr dirty="0"/>
              <a:t>不能像</a:t>
            </a:r>
            <a:r>
              <a:rPr lang="en-US" dirty="0"/>
              <a:t>C++</a:t>
            </a:r>
            <a:r>
              <a:rPr dirty="0"/>
              <a:t>一样支持多继承，但可以通过实现多个接口来弥补。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928662" y="2643188"/>
            <a:ext cx="7000924" cy="469231"/>
          </a:xfrm>
        </p:spPr>
        <p:txBody>
          <a:bodyPr/>
          <a:lstStyle/>
          <a:p>
            <a:r>
              <a:rPr lang="en-US" sz="1800" dirty="0"/>
              <a:t>Class C extends A,B{}  //</a:t>
            </a:r>
            <a:r>
              <a:rPr lang="en-US" sz="1800" dirty="0" err="1"/>
              <a:t>Error，一个类不能继承多个类</a:t>
            </a:r>
            <a:endParaRPr lang="en-US" sz="18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乘号 11"/>
          <p:cNvSpPr/>
          <p:nvPr/>
        </p:nvSpPr>
        <p:spPr bwMode="auto">
          <a:xfrm>
            <a:off x="6357950" y="2643188"/>
            <a:ext cx="571504" cy="50006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928" y="3429006"/>
            <a:ext cx="484014" cy="484014"/>
          </a:xfrm>
          <a:prstGeom prst="rect">
            <a:avLst/>
          </a:prstGeom>
        </p:spPr>
      </p:pic>
      <p:sp>
        <p:nvSpPr>
          <p:cNvPr id="14" name="文本框 6"/>
          <p:cNvSpPr txBox="1"/>
          <p:nvPr/>
        </p:nvSpPr>
        <p:spPr>
          <a:xfrm>
            <a:off x="334937" y="3881965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build="p" animBg="1"/>
      <p:bldP spid="9" grpId="1" build="p" animBg="1"/>
      <p:bldP spid="11" grpId="0" build="p" animBg="1"/>
      <p:bldP spid="12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9" y="428610"/>
            <a:ext cx="8215365" cy="4286259"/>
          </a:xfrm>
        </p:spPr>
        <p:txBody>
          <a:bodyPr/>
          <a:lstStyle/>
          <a:p>
            <a:r>
              <a:rPr lang="zh-CN" dirty="0"/>
              <a:t>实例化一个子类对象时，会</a:t>
            </a:r>
            <a:r>
              <a:rPr lang="zh-CN" u="sng" dirty="0">
                <a:solidFill>
                  <a:srgbClr val="FF0000"/>
                </a:solidFill>
              </a:rPr>
              <a:t>先调用父类构造方法进行初始化，再调用子类自身的构造方法进行初始化</a:t>
            </a:r>
            <a:r>
              <a:rPr lang="zh-CN" dirty="0"/>
              <a:t>，即构造方法的执行次序是：父类</a:t>
            </a:r>
            <a:r>
              <a:rPr dirty="0">
                <a:sym typeface="Wingdings"/>
              </a:rPr>
              <a:t></a:t>
            </a:r>
            <a:r>
              <a:rPr lang="zh-CN" dirty="0"/>
              <a:t>子类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24" y="1785932"/>
            <a:ext cx="7858180" cy="3323987"/>
          </a:xfrm>
        </p:spPr>
        <p:txBody>
          <a:bodyPr/>
          <a:lstStyle/>
          <a:p>
            <a:r>
              <a:rPr lang="en-US" dirty="0"/>
              <a:t>public class</a:t>
            </a:r>
            <a:r>
              <a:rPr lang="en-US" b="1" dirty="0"/>
              <a:t> </a:t>
            </a:r>
            <a:r>
              <a:rPr lang="en-US" b="1" dirty="0" err="1"/>
              <a:t>SuperClass</a:t>
            </a:r>
            <a:r>
              <a:rPr lang="en-US" dirty="0"/>
              <a:t> {</a:t>
            </a:r>
            <a:r>
              <a:rPr lang="en-US" altLang="zh-CN" dirty="0"/>
              <a:t>//</a:t>
            </a:r>
            <a:r>
              <a:rPr dirty="0"/>
              <a:t>父类</a:t>
            </a:r>
          </a:p>
          <a:p>
            <a:r>
              <a:rPr lang="en-US" dirty="0"/>
              <a:t>	public </a:t>
            </a:r>
            <a:r>
              <a:rPr lang="en-US" dirty="0" err="1"/>
              <a:t>int</a:t>
            </a:r>
            <a:r>
              <a:rPr lang="en-US" dirty="0"/>
              <a:t> a; </a:t>
            </a:r>
            <a:endParaRPr dirty="0"/>
          </a:p>
          <a:p>
            <a:r>
              <a:rPr lang="en-US" dirty="0"/>
              <a:t>	</a:t>
            </a:r>
            <a:r>
              <a:rPr lang="en-US" b="1" dirty="0"/>
              <a:t>public </a:t>
            </a:r>
            <a:r>
              <a:rPr lang="en-US" b="1" dirty="0" err="1"/>
              <a:t>SuperClass</a:t>
            </a:r>
            <a:r>
              <a:rPr lang="en-US" b="1" dirty="0"/>
              <a:t>() {</a:t>
            </a:r>
            <a:endParaRPr dirty="0"/>
          </a:p>
          <a:p>
            <a:r>
              <a:rPr lang="en-US" b="1" dirty="0"/>
              <a:t>	</a:t>
            </a:r>
            <a:r>
              <a:rPr lang="en-US" b="1" dirty="0" err="1"/>
              <a:t>System.out.println</a:t>
            </a:r>
            <a:r>
              <a:rPr lang="en-US" b="1" dirty="0"/>
              <a:t>("</a:t>
            </a:r>
            <a:r>
              <a:rPr b="1" dirty="0"/>
              <a:t>调用父类构造方法</a:t>
            </a:r>
            <a:r>
              <a:rPr lang="en-US" b="1" dirty="0"/>
              <a:t>...");</a:t>
            </a:r>
            <a:endParaRPr dirty="0"/>
          </a:p>
          <a:p>
            <a:r>
              <a:rPr lang="en-US" b="1" dirty="0"/>
              <a:t>	a = 10;</a:t>
            </a:r>
            <a:endParaRPr dirty="0"/>
          </a:p>
          <a:p>
            <a:r>
              <a:rPr lang="en-US" b="1" dirty="0"/>
              <a:t>	}</a:t>
            </a:r>
            <a:endParaRPr dirty="0"/>
          </a:p>
          <a:p>
            <a:r>
              <a:rPr lang="en-US" dirty="0"/>
              <a:t>}</a:t>
            </a:r>
            <a:endParaRPr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9" y="357172"/>
            <a:ext cx="8215365" cy="4286259"/>
          </a:xfrm>
        </p:spPr>
        <p:txBody>
          <a:bodyPr/>
          <a:lstStyle/>
          <a:p>
            <a:r>
              <a:rPr dirty="0"/>
              <a:t>SuperClass.java</a:t>
            </a:r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785786" y="785800"/>
            <a:ext cx="7858180" cy="429348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b="1" dirty="0" err="1"/>
              <a:t>SubClass</a:t>
            </a:r>
            <a:r>
              <a:rPr lang="en-US" sz="1400" b="1" dirty="0"/>
              <a:t> extends </a:t>
            </a:r>
            <a:r>
              <a:rPr lang="en-US" sz="1400" b="1" dirty="0" err="1"/>
              <a:t>SuperClass</a:t>
            </a:r>
            <a:r>
              <a:rPr lang="en-US" sz="1400" dirty="0"/>
              <a:t> {</a:t>
            </a:r>
            <a:endParaRPr sz="1400" dirty="0"/>
          </a:p>
          <a:p>
            <a:r>
              <a:rPr lang="en-US" sz="1400" dirty="0"/>
              <a:t> 	</a:t>
            </a:r>
            <a:r>
              <a:rPr lang="en-US" sz="1400" dirty="0" err="1"/>
              <a:t>int</a:t>
            </a:r>
            <a:r>
              <a:rPr lang="en-US" sz="1400" dirty="0"/>
              <a:t> b; 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b="1" dirty="0"/>
              <a:t>public </a:t>
            </a:r>
            <a:r>
              <a:rPr lang="en-US" sz="1400" b="1" dirty="0" err="1"/>
              <a:t>SubClass</a:t>
            </a:r>
            <a:r>
              <a:rPr lang="en-US" sz="1400" b="1" dirty="0"/>
              <a:t>() {</a:t>
            </a:r>
            <a:endParaRPr sz="1400" dirty="0"/>
          </a:p>
          <a:p>
            <a:r>
              <a:rPr lang="en-US" sz="1400" b="1" dirty="0"/>
              <a:t>		</a:t>
            </a:r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调用子类构造方法</a:t>
            </a:r>
            <a:r>
              <a:rPr lang="en-US" sz="1400" b="1" dirty="0"/>
              <a:t>...");</a:t>
            </a:r>
            <a:endParaRPr sz="1400" dirty="0"/>
          </a:p>
          <a:p>
            <a:r>
              <a:rPr lang="en-US" sz="1400" b="1" dirty="0"/>
              <a:t>		b = 20;</a:t>
            </a:r>
            <a:endParaRPr sz="1400" dirty="0"/>
          </a:p>
          <a:p>
            <a:r>
              <a:rPr lang="en-US" sz="1400" b="1" dirty="0"/>
              <a:t>	}</a:t>
            </a:r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	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</a:t>
            </a:r>
            <a:endParaRPr sz="1400" dirty="0"/>
          </a:p>
          <a:p>
            <a:r>
              <a:rPr lang="en-US" sz="1400" dirty="0"/>
              <a:t>		// </a:t>
            </a:r>
            <a:r>
              <a:rPr sz="1400" dirty="0"/>
              <a:t>实例化一个子类对象</a:t>
            </a:r>
          </a:p>
          <a:p>
            <a:r>
              <a:rPr lang="en-US" sz="1400" dirty="0"/>
              <a:t>		</a:t>
            </a:r>
            <a:r>
              <a:rPr lang="en-US" sz="1400" b="1" dirty="0" err="1"/>
              <a:t>SubClass</a:t>
            </a:r>
            <a:r>
              <a:rPr lang="en-US" sz="1400" b="1" dirty="0"/>
              <a:t> </a:t>
            </a:r>
            <a:r>
              <a:rPr lang="en-US" sz="1400" b="1" dirty="0" err="1"/>
              <a:t>obj</a:t>
            </a:r>
            <a:r>
              <a:rPr lang="en-US" sz="1400" b="1" dirty="0"/>
              <a:t> = new </a:t>
            </a:r>
            <a:r>
              <a:rPr lang="en-US" sz="1400" b="1" dirty="0" err="1"/>
              <a:t>SubClass</a:t>
            </a:r>
            <a:r>
              <a:rPr lang="en-US" sz="1400" b="1" dirty="0"/>
              <a:t>();</a:t>
            </a:r>
            <a:endParaRPr sz="1400" dirty="0"/>
          </a:p>
          <a:p>
            <a:r>
              <a:rPr lang="en-US" sz="1400" dirty="0"/>
              <a:t>		// </a:t>
            </a:r>
            <a:r>
              <a:rPr sz="1400" dirty="0"/>
              <a:t>输出子类中的属性值</a:t>
            </a:r>
          </a:p>
          <a:p>
            <a:r>
              <a:rPr lang="en-US" sz="1400" dirty="0"/>
              <a:t>		</a:t>
            </a:r>
            <a:r>
              <a:rPr lang="en-US" sz="1400" dirty="0" err="1"/>
              <a:t>System.out.println</a:t>
            </a:r>
            <a:r>
              <a:rPr lang="en-US" sz="1400" dirty="0"/>
              <a:t>("a=" + </a:t>
            </a:r>
            <a:r>
              <a:rPr lang="en-US" sz="1400" dirty="0" err="1"/>
              <a:t>obj.a</a:t>
            </a:r>
            <a:r>
              <a:rPr lang="en-US" sz="1400" dirty="0"/>
              <a:t> + ",b=" + </a:t>
            </a:r>
            <a:r>
              <a:rPr lang="en-US" sz="1400" dirty="0" err="1"/>
              <a:t>obj.b</a:t>
            </a:r>
            <a:r>
              <a:rPr lang="en-US" sz="1400" dirty="0"/>
              <a:t>);</a:t>
            </a:r>
            <a:endParaRPr sz="1400" dirty="0"/>
          </a:p>
          <a:p>
            <a:r>
              <a:rPr lang="en-US" sz="1400" dirty="0"/>
              <a:t>	} 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altLang="en-US" dirty="0"/>
              <a:t>案例</a:t>
            </a:r>
            <a:endParaRPr lang="en-US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2"/>
          </p:nvPr>
        </p:nvSpPr>
        <p:spPr>
          <a:xfrm>
            <a:off x="2000250" y="1571618"/>
            <a:ext cx="6715154" cy="2928958"/>
          </a:xfrm>
        </p:spPr>
        <p:txBody>
          <a:bodyPr/>
          <a:lstStyle/>
          <a:p>
            <a:r>
              <a:rPr lang="zh-CN" altLang="en-US" dirty="0"/>
              <a:t>在一个商品信息管理系统中，需要存储打印机和手机这两种商品的信息。其中，打印机和手机的信息</a:t>
            </a: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7422" y="2428874"/>
          <a:ext cx="6000792" cy="228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打印机（</a:t>
                      </a:r>
                      <a:r>
                        <a:rPr lang="en-US" sz="1600" b="1" kern="100" dirty="0">
                          <a:latin typeface="Times New Roman"/>
                          <a:ea typeface="宋体"/>
                          <a:cs typeface="Times New Roman"/>
                        </a:rPr>
                        <a:t>Printer</a:t>
                      </a: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手机（</a:t>
                      </a:r>
                      <a:r>
                        <a:rPr lang="en-US" sz="1600" b="1" kern="100" dirty="0">
                          <a:latin typeface="Times New Roman"/>
                          <a:ea typeface="宋体"/>
                          <a:cs typeface="Times New Roman"/>
                        </a:rPr>
                        <a:t>Mobile</a:t>
                      </a:r>
                      <a:r>
                        <a:rPr lang="zh-CN" sz="1600" b="1" kern="100" dirty="0">
                          <a:latin typeface="Times New Roman"/>
                          <a:ea typeface="宋体"/>
                          <a:cs typeface="Times New Roman"/>
                        </a:rPr>
                        <a:t>）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打印机型号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type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手机型号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type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生产厂商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manufacture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生产厂商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manufacture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价格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latin typeface="Times New Roman"/>
                          <a:ea typeface="宋体"/>
                          <a:cs typeface="Times New Roman"/>
                        </a:rPr>
                        <a:t>price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价格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price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打印色彩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color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屏幕大小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>
                          <a:latin typeface="Times New Roman"/>
                          <a:ea typeface="宋体"/>
                          <a:cs typeface="Times New Roman"/>
                        </a:rPr>
                        <a:t>screen</a:t>
                      </a: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Size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latin typeface="Times New Roman"/>
                          <a:ea typeface="宋体"/>
                          <a:cs typeface="Times New Roman"/>
                        </a:rPr>
                        <a:t>打印纸张大小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latin typeface="Times New Roman"/>
                          <a:ea typeface="宋体"/>
                          <a:cs typeface="Times New Roman"/>
                        </a:rPr>
                        <a:t>paperSize</a:t>
                      </a:r>
                      <a:endParaRPr lang="zh-CN" sz="16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latin typeface="Times New Roman"/>
                          <a:ea typeface="宋体"/>
                          <a:cs typeface="Times New Roman"/>
                        </a:rPr>
                        <a:t>处理器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latin typeface="Times New Roman"/>
                          <a:ea typeface="宋体"/>
                          <a:cs typeface="Times New Roman"/>
                        </a:rPr>
                        <a:t>cpu</a:t>
                      </a:r>
                      <a:endParaRPr lang="zh-CN" sz="16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椭圆 1">
            <a:extLst>
              <a:ext uri="{FF2B5EF4-FFF2-40B4-BE49-F238E27FC236}">
                <a16:creationId xmlns:a16="http://schemas.microsoft.com/office/drawing/2014/main" id="{C09B488C-8547-42C4-90D5-59B5A642E007}"/>
              </a:ext>
            </a:extLst>
          </p:cNvPr>
          <p:cNvSpPr/>
          <p:nvPr/>
        </p:nvSpPr>
        <p:spPr bwMode="auto">
          <a:xfrm>
            <a:off x="2051720" y="2355726"/>
            <a:ext cx="6624736" cy="1656184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571486"/>
            <a:ext cx="8207375" cy="3750469"/>
          </a:xfrm>
        </p:spPr>
        <p:txBody>
          <a:bodyPr/>
          <a:lstStyle/>
          <a:p>
            <a:r>
              <a:rPr dirty="0"/>
              <a:t>Product</a:t>
            </a:r>
            <a:r>
              <a:rPr lang="zh-CN" dirty="0"/>
              <a:t>、</a:t>
            </a:r>
            <a:r>
              <a:rPr dirty="0"/>
              <a:t>Printer</a:t>
            </a:r>
            <a:r>
              <a:rPr lang="zh-CN" dirty="0"/>
              <a:t>和</a:t>
            </a:r>
            <a:r>
              <a:rPr dirty="0"/>
              <a:t>Mobile</a:t>
            </a:r>
            <a:r>
              <a:rPr lang="zh-CN" dirty="0"/>
              <a:t>三者之间的继承关系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74113" name="Object 1"/>
          <p:cNvGraphicFramePr>
            <a:graphicFrameLocks noChangeAspect="1"/>
          </p:cNvGraphicFramePr>
          <p:nvPr/>
        </p:nvGraphicFramePr>
        <p:xfrm>
          <a:off x="2285984" y="1000114"/>
          <a:ext cx="3286148" cy="3799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85459" imgH="5069353" progId="Visio.Drawing.11">
                  <p:embed/>
                </p:oleObj>
              </mc:Choice>
              <mc:Fallback>
                <p:oleObj name="Visio" r:id="rId3" imgW="4385459" imgH="5069353" progId="Visio.Drawing.11">
                  <p:embed/>
                  <p:pic>
                    <p:nvPicPr>
                      <p:cNvPr id="474113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1000114"/>
                        <a:ext cx="3286148" cy="37999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4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C0E599-C79A-40FA-B903-4FD61B4E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70715"/>
            <a:ext cx="6614733" cy="12497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51DC72-27BE-4760-954D-43D42B5B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283718"/>
            <a:ext cx="6614733" cy="2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33F8C3-C3D2-4085-A6BC-EF7E1C85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771550"/>
            <a:ext cx="6622354" cy="14936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8867B5B-0F02-4229-8914-E26E9916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49" y="2211710"/>
            <a:ext cx="6607113" cy="2545301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3C1B0F69-1823-4ED4-BCC6-3E37CD800550}"/>
              </a:ext>
            </a:extLst>
          </p:cNvPr>
          <p:cNvSpPr/>
          <p:nvPr/>
        </p:nvSpPr>
        <p:spPr bwMode="auto">
          <a:xfrm>
            <a:off x="1547664" y="3219822"/>
            <a:ext cx="2736304" cy="576064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169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75A63C-9438-4CD0-BE8E-529C9AF4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15566"/>
            <a:ext cx="6576630" cy="15165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92E535-6C4D-4F5C-B8BB-E71834BE7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061" y="2404644"/>
            <a:ext cx="6576631" cy="20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24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lang="zh-CN" altLang="en-US" dirty="0"/>
          </a:p>
        </p:txBody>
      </p:sp>
      <p:pic>
        <p:nvPicPr>
          <p:cNvPr id="2365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52"/>
            <a:ext cx="8595647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46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dirty="0"/>
              <a:t>了解类之间的关系</a:t>
            </a:r>
          </a:p>
          <a:p>
            <a:pPr lvl="0"/>
            <a:r>
              <a:rPr lang="zh-CN" dirty="0"/>
              <a:t>掌握继承与多态</a:t>
            </a:r>
          </a:p>
          <a:p>
            <a:pPr lvl="0"/>
            <a:r>
              <a:rPr lang="zh-CN" dirty="0"/>
              <a:t>了解依赖、关联、聚合和组成关系</a:t>
            </a:r>
          </a:p>
          <a:p>
            <a:pPr lvl="0"/>
            <a:r>
              <a:rPr lang="zh-CN" dirty="0"/>
              <a:t>熟悉内部类、单例模式的使用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本章重点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3928" y="2102075"/>
            <a:ext cx="4572032" cy="2643203"/>
          </a:xfrm>
        </p:spPr>
        <p:txBody>
          <a:bodyPr/>
          <a:lstStyle/>
          <a:p>
            <a:r>
              <a:rPr lang="zh-CN" dirty="0"/>
              <a:t>多态通常体现在具有继承关系和</a:t>
            </a:r>
            <a:r>
              <a:rPr lang="zh-CN" dirty="0">
                <a:solidFill>
                  <a:srgbClr val="FF0000"/>
                </a:solidFill>
              </a:rPr>
              <a:t>实现关系</a:t>
            </a:r>
            <a:r>
              <a:rPr lang="zh-CN" dirty="0"/>
              <a:t>的类之间，一个父类具有多个子类，可以将子类对象直接赋值给一个父类引用变量，无需任何类型转换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5.2.2  </a:t>
            </a:r>
            <a:r>
              <a:rPr dirty="0"/>
              <a:t>多态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899592" y="2475404"/>
            <a:ext cx="2643187" cy="1896546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CD7D12-AC22-4DC1-B692-F3A30785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0" y="962581"/>
            <a:ext cx="7679356" cy="976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32572" y="571486"/>
            <a:ext cx="8207375" cy="3750469"/>
          </a:xfrm>
        </p:spPr>
        <p:txBody>
          <a:bodyPr/>
          <a:lstStyle/>
          <a:p>
            <a:r>
              <a:rPr lang="zh-CN" altLang="en-US" dirty="0"/>
              <a:t>多态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905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590856"/>
              </p:ext>
            </p:extLst>
          </p:nvPr>
        </p:nvGraphicFramePr>
        <p:xfrm>
          <a:off x="1714525" y="1000095"/>
          <a:ext cx="5143536" cy="396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581390" imgH="3523968" progId="Visio.Drawing.11">
                  <p:embed/>
                </p:oleObj>
              </mc:Choice>
              <mc:Fallback>
                <p:oleObj name="Visio" r:id="rId3" imgW="4581390" imgH="3523968" progId="Visio.Drawing.11">
                  <p:embed/>
                  <p:pic>
                    <p:nvPicPr>
                      <p:cNvPr id="790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25" y="1000095"/>
                        <a:ext cx="5143536" cy="3968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594C930-B0A2-4B2F-A91A-CA50D4DED218}"/>
              </a:ext>
            </a:extLst>
          </p:cNvPr>
          <p:cNvSpPr txBox="1"/>
          <p:nvPr/>
        </p:nvSpPr>
        <p:spPr bwMode="auto">
          <a:xfrm>
            <a:off x="352723" y="1631678"/>
            <a:ext cx="151216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 obj1=new A();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 obj2=new A();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8D0869B-2486-4BBB-8C82-6FF8C680A589}"/>
              </a:ext>
            </a:extLst>
          </p:cNvPr>
          <p:cNvSpPr/>
          <p:nvPr/>
        </p:nvSpPr>
        <p:spPr bwMode="auto">
          <a:xfrm>
            <a:off x="1570509" y="1836669"/>
            <a:ext cx="144016" cy="14401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3710D1-6AD8-4BA5-A14A-DE4634104219}"/>
              </a:ext>
            </a:extLst>
          </p:cNvPr>
          <p:cNvSpPr txBox="1"/>
          <p:nvPr/>
        </p:nvSpPr>
        <p:spPr bwMode="auto">
          <a:xfrm>
            <a:off x="5867474" y="571486"/>
            <a:ext cx="3275856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 obj1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；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//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编译时类型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obj1 =new A(); //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运行时类型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 obj1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；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//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编译时类型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obj1 =new B(); //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运行时类型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B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 obj2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；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//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编译时类型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obj2 =new C(); //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运行时类型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C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499992" y="1131590"/>
            <a:ext cx="4320480" cy="2462142"/>
          </a:xfrm>
        </p:spPr>
        <p:txBody>
          <a:bodyPr/>
          <a:lstStyle/>
          <a:p>
            <a:r>
              <a:rPr lang="zh-CN" dirty="0"/>
              <a:t>子类重写父类的方法也是</a:t>
            </a:r>
            <a:r>
              <a:rPr dirty="0"/>
              <a:t>Java</a:t>
            </a:r>
            <a:r>
              <a:rPr lang="zh-CN" dirty="0"/>
              <a:t>多态性的一种体现。当子类继承父类时，如果父类的方法无法满足子类的需求，子类可以对父类中的方法进行改造，这种情况称为“方法的重写”（</a:t>
            </a:r>
            <a:r>
              <a:rPr dirty="0"/>
              <a:t>override</a:t>
            </a:r>
            <a:r>
              <a:rPr lang="zh-CN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918A88-4B2C-4A56-8570-2CCF7CD9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23740"/>
            <a:ext cx="2639797" cy="189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OverrideDemo.java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57238"/>
            <a:ext cx="4429156" cy="4293483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父类</a:t>
            </a:r>
          </a:p>
          <a:p>
            <a:r>
              <a:rPr lang="en-US" sz="1400" dirty="0"/>
              <a:t>class Base {</a:t>
            </a:r>
            <a:endParaRPr sz="1400" dirty="0"/>
          </a:p>
          <a:p>
            <a:r>
              <a:rPr lang="en-US" sz="1400" b="1" dirty="0"/>
              <a:t>   public void print() {</a:t>
            </a:r>
            <a:endParaRPr sz="1400" dirty="0"/>
          </a:p>
          <a:p>
            <a:r>
              <a:rPr lang="en-US" sz="1400" b="1" dirty="0"/>
              <a:t>	</a:t>
            </a:r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父类</a:t>
            </a:r>
            <a:r>
              <a:rPr lang="en-US" sz="1400" b="1" dirty="0"/>
              <a:t>...");</a:t>
            </a:r>
            <a:endParaRPr sz="1400" dirty="0"/>
          </a:p>
          <a:p>
            <a:r>
              <a:rPr lang="en-US" sz="1400" b="1" dirty="0"/>
              <a:t>  }</a:t>
            </a:r>
            <a:endParaRPr sz="1400" dirty="0"/>
          </a:p>
          <a:p>
            <a:r>
              <a:rPr lang="en-US" sz="1400" dirty="0"/>
              <a:t>} </a:t>
            </a:r>
            <a:endParaRPr sz="1400" dirty="0"/>
          </a:p>
          <a:p>
            <a:r>
              <a:rPr lang="en-US" sz="1400" dirty="0"/>
              <a:t>//</a:t>
            </a:r>
            <a:r>
              <a:rPr sz="1400" dirty="0"/>
              <a:t>子类</a:t>
            </a:r>
          </a:p>
          <a:p>
            <a:r>
              <a:rPr lang="en-US" sz="1400" dirty="0"/>
              <a:t>class Son extends Base {</a:t>
            </a:r>
            <a:endParaRPr sz="1400" dirty="0"/>
          </a:p>
          <a:p>
            <a:r>
              <a:rPr lang="en-US" sz="1400" dirty="0"/>
              <a:t>// </a:t>
            </a:r>
            <a:r>
              <a:rPr sz="1400" dirty="0"/>
              <a:t>重写父类的</a:t>
            </a:r>
            <a:r>
              <a:rPr lang="en-US" sz="1400" dirty="0"/>
              <a:t>print()</a:t>
            </a:r>
            <a:r>
              <a:rPr sz="1400" dirty="0"/>
              <a:t>方法</a:t>
            </a:r>
          </a:p>
          <a:p>
            <a:r>
              <a:rPr lang="en-US" sz="1400" b="1" dirty="0"/>
              <a:t>  public void print() {</a:t>
            </a:r>
            <a:endParaRPr sz="1400" dirty="0"/>
          </a:p>
          <a:p>
            <a:r>
              <a:rPr lang="en-US" sz="1400" b="1" dirty="0"/>
              <a:t>    </a:t>
            </a:r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子类</a:t>
            </a:r>
            <a:r>
              <a:rPr lang="en-US" sz="1400" b="1" dirty="0"/>
              <a:t>...");</a:t>
            </a:r>
            <a:endParaRPr sz="1400" dirty="0"/>
          </a:p>
          <a:p>
            <a:r>
              <a:rPr lang="en-US" sz="1400" b="1" dirty="0"/>
              <a:t>  }</a:t>
            </a:r>
            <a:endParaRPr sz="1400" dirty="0"/>
          </a:p>
          <a:p>
            <a:r>
              <a:rPr lang="en-US" sz="1400" dirty="0"/>
              <a:t>}</a:t>
            </a:r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857238"/>
            <a:ext cx="4429156" cy="426655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OverrideDemo</a:t>
            </a:r>
            <a:r>
              <a:rPr lang="en-US" sz="1400" dirty="0"/>
              <a:t> {</a:t>
            </a:r>
            <a:endParaRPr sz="1400" dirty="0"/>
          </a:p>
          <a:p>
            <a:r>
              <a:rPr lang="en-US" sz="1400" dirty="0"/>
              <a:t>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){</a:t>
            </a:r>
            <a:endParaRPr sz="1400" dirty="0"/>
          </a:p>
          <a:p>
            <a:r>
              <a:rPr lang="en-US" sz="1400" dirty="0"/>
              <a:t>	//</a:t>
            </a:r>
            <a:r>
              <a:rPr sz="1400" dirty="0"/>
              <a:t>多态</a:t>
            </a:r>
          </a:p>
          <a:p>
            <a:r>
              <a:rPr lang="en-US" sz="1400" dirty="0"/>
              <a:t>	</a:t>
            </a:r>
            <a:r>
              <a:rPr lang="en-US" sz="1400" b="1" dirty="0"/>
              <a:t>Base </a:t>
            </a:r>
            <a:r>
              <a:rPr lang="en-US" sz="1400" b="1" dirty="0" err="1"/>
              <a:t>obj</a:t>
            </a:r>
            <a:r>
              <a:rPr lang="en-US" sz="1400" b="1" dirty="0"/>
              <a:t> = new Son();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obj.print</a:t>
            </a:r>
            <a:r>
              <a:rPr lang="en-US" sz="1400" dirty="0"/>
              <a:t>();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}</a:t>
            </a:r>
          </a:p>
          <a:p>
            <a:r>
              <a:rPr lang="zh-CN" altLang="en-US" sz="1400" dirty="0"/>
              <a:t>子类</a:t>
            </a:r>
            <a:r>
              <a:rPr lang="en-US" altLang="zh-CN" sz="1400" dirty="0"/>
              <a:t>Son</a:t>
            </a:r>
            <a:r>
              <a:rPr lang="zh-CN" altLang="en-US" sz="1400" dirty="0"/>
              <a:t>重写了父类</a:t>
            </a:r>
            <a:r>
              <a:rPr lang="en-US" altLang="zh-CN" sz="1400" dirty="0"/>
              <a:t>Base</a:t>
            </a:r>
            <a:r>
              <a:rPr lang="zh-CN" altLang="en-US" sz="1400" dirty="0"/>
              <a:t>的</a:t>
            </a:r>
            <a:r>
              <a:rPr lang="en-US" altLang="zh-CN" sz="1400" dirty="0"/>
              <a:t>print()</a:t>
            </a:r>
            <a:r>
              <a:rPr lang="zh-CN" altLang="en-US" sz="1400" dirty="0"/>
              <a:t>方法；在</a:t>
            </a:r>
            <a:r>
              <a:rPr lang="en-US" altLang="zh-CN" sz="1400" dirty="0"/>
              <a:t>OverrideDemo</a:t>
            </a:r>
            <a:r>
              <a:rPr lang="zh-CN" altLang="en-US" sz="1400" dirty="0"/>
              <a:t>类的</a:t>
            </a:r>
            <a:r>
              <a:rPr lang="en-US" altLang="zh-CN" sz="1400" dirty="0"/>
              <a:t>main()</a:t>
            </a:r>
            <a:r>
              <a:rPr lang="zh-CN" altLang="en-US" sz="1400" dirty="0"/>
              <a:t>方法中，使用父类引用构造了</a:t>
            </a:r>
            <a:r>
              <a:rPr lang="en-US" altLang="zh-CN" sz="1400" dirty="0"/>
              <a:t>Son</a:t>
            </a:r>
            <a:r>
              <a:rPr lang="zh-CN" altLang="en-US" sz="1400" dirty="0"/>
              <a:t>的实例对象，并调用</a:t>
            </a:r>
            <a:r>
              <a:rPr lang="en-US" altLang="zh-CN" sz="1400" dirty="0"/>
              <a:t>print()</a:t>
            </a:r>
            <a:r>
              <a:rPr lang="zh-CN" altLang="en-US" sz="1400" dirty="0"/>
              <a:t>方法输出信息。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输出：</a:t>
            </a:r>
            <a:endParaRPr lang="en-US" altLang="zh-CN" sz="1400" dirty="0"/>
          </a:p>
          <a:p>
            <a:r>
              <a:rPr lang="zh-CN" altLang="en-US" sz="1400" dirty="0"/>
              <a:t>   子类</a:t>
            </a:r>
            <a:r>
              <a:rPr lang="en-US" altLang="zh-CN" sz="1400" dirty="0"/>
              <a:t>…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 animBg="1"/>
      <p:bldP spid="8" grpId="0" uiExpand="1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方法重写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323528" y="627534"/>
            <a:ext cx="7215238" cy="4000528"/>
          </a:xfrm>
        </p:spPr>
        <p:txBody>
          <a:bodyPr/>
          <a:lstStyle/>
          <a:p>
            <a:pPr lvl="0"/>
            <a:r>
              <a:rPr lang="en-US" dirty="0"/>
              <a:t>1</a:t>
            </a:r>
            <a:r>
              <a:rPr dirty="0"/>
              <a:t>、方法名以及参数列表必须完全相同；</a:t>
            </a:r>
          </a:p>
          <a:p>
            <a:pPr lvl="0"/>
            <a:r>
              <a:rPr lang="en-US" dirty="0"/>
              <a:t>2</a:t>
            </a:r>
            <a:r>
              <a:rPr dirty="0"/>
              <a:t>、</a:t>
            </a:r>
            <a:r>
              <a:rPr b="1" u="sng" dirty="0"/>
              <a:t>子类方法的返回值类型</a:t>
            </a:r>
            <a:r>
              <a:rPr dirty="0"/>
              <a:t>与父类保持一致，</a:t>
            </a:r>
            <a:r>
              <a:rPr dirty="0">
                <a:solidFill>
                  <a:srgbClr val="FF0000"/>
                </a:solidFill>
              </a:rPr>
              <a:t>或是父类方法返回值类型的子类</a:t>
            </a:r>
            <a:r>
              <a:rPr dirty="0"/>
              <a:t>；</a:t>
            </a:r>
          </a:p>
          <a:p>
            <a:pPr lvl="0"/>
            <a:r>
              <a:rPr lang="en-US" dirty="0"/>
              <a:t>3</a:t>
            </a:r>
            <a:r>
              <a:rPr dirty="0"/>
              <a:t>、子类方法声明的异常与父类保持一致，或是父类方法声明的异常的子类；</a:t>
            </a:r>
          </a:p>
          <a:p>
            <a:pPr lvl="0"/>
            <a:r>
              <a:rPr lang="en-US" dirty="0"/>
              <a:t>4</a:t>
            </a:r>
            <a:r>
              <a:rPr dirty="0"/>
              <a:t>、</a:t>
            </a:r>
            <a:r>
              <a:rPr dirty="0">
                <a:solidFill>
                  <a:srgbClr val="FF0000"/>
                </a:solidFill>
              </a:rPr>
              <a:t>父类中的私有方法不能被子类重写，如果在子类中定义了与父类重名的私有方法，则该方法只是子类的一个新方法，与父类中的私有方法无关；</a:t>
            </a:r>
          </a:p>
          <a:p>
            <a:pPr lvl="0"/>
            <a:r>
              <a:rPr lang="en-US" dirty="0"/>
              <a:t>5</a:t>
            </a:r>
            <a:r>
              <a:rPr dirty="0"/>
              <a:t>、子类方法的可访问性必须与父类方法的可访问性保持一致，或是更加公开。例如：父类方法可访问性为</a:t>
            </a:r>
            <a:r>
              <a:rPr lang="en-US" dirty="0"/>
              <a:t>protected</a:t>
            </a:r>
            <a:r>
              <a:rPr dirty="0"/>
              <a:t>，则子类方法可以为</a:t>
            </a:r>
            <a:r>
              <a:rPr lang="en-US" dirty="0"/>
              <a:t>public</a:t>
            </a:r>
            <a:r>
              <a:rPr dirty="0"/>
              <a:t>、</a:t>
            </a:r>
            <a:r>
              <a:rPr lang="en-US" dirty="0"/>
              <a:t>protected</a:t>
            </a:r>
            <a:r>
              <a:rPr dirty="0"/>
              <a:t>，但不能为</a:t>
            </a:r>
            <a:r>
              <a:rPr lang="en-US" dirty="0"/>
              <a:t>private</a:t>
            </a:r>
            <a:r>
              <a:rPr dirty="0"/>
              <a:t>和缺省的；</a:t>
            </a:r>
          </a:p>
          <a:p>
            <a:pPr lvl="0"/>
            <a:r>
              <a:rPr lang="en-US" dirty="0"/>
              <a:t>6</a:t>
            </a:r>
            <a:r>
              <a:rPr dirty="0"/>
              <a:t>、</a:t>
            </a:r>
            <a:r>
              <a:rPr b="1" u="sng" dirty="0"/>
              <a:t>不能重写静态方法</a:t>
            </a:r>
            <a:r>
              <a:rPr dirty="0"/>
              <a:t>。</a:t>
            </a:r>
          </a:p>
        </p:txBody>
      </p:sp>
      <p:sp>
        <p:nvSpPr>
          <p:cNvPr id="5" name="文本占位符 8">
            <a:extLst>
              <a:ext uri="{FF2B5EF4-FFF2-40B4-BE49-F238E27FC236}">
                <a16:creationId xmlns:a16="http://schemas.microsoft.com/office/drawing/2014/main" id="{16CC27EE-E8A5-437C-BA7A-FA92A38BCACE}"/>
              </a:ext>
            </a:extLst>
          </p:cNvPr>
          <p:cNvSpPr txBox="1">
            <a:spLocks/>
          </p:cNvSpPr>
          <p:nvPr/>
        </p:nvSpPr>
        <p:spPr bwMode="auto">
          <a:xfrm>
            <a:off x="5004048" y="3435846"/>
            <a:ext cx="4032448" cy="158417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None/>
              <a:defRPr kumimoji="1" lang="zh-CN" altLang="en-US" sz="1600" i="0" kern="1200" dirty="0" smtClean="0">
                <a:solidFill>
                  <a:srgbClr val="000000"/>
                </a:solidFill>
                <a:latin typeface="Adobe 仿宋 Std R" pitchFamily="18" charset="-122"/>
                <a:ea typeface="Adobe 仿宋 Std R" pitchFamily="18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n"/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华文细黑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Java</a:t>
            </a:r>
            <a:r>
              <a:rPr lang="zh-CN" altLang="en-US" dirty="0"/>
              <a:t>中</a:t>
            </a:r>
            <a:r>
              <a:rPr lang="en-US" dirty="0"/>
              <a:t>Number</a:t>
            </a:r>
            <a:r>
              <a:rPr lang="zh-CN" altLang="en-US" dirty="0"/>
              <a:t>类是一个抽象类，所有数值类都继承此抽象类，即</a:t>
            </a:r>
            <a:r>
              <a:rPr lang="en-US" dirty="0" err="1"/>
              <a:t>Integer、Long、Float、Double</a:t>
            </a:r>
            <a:r>
              <a:rPr lang="zh-CN" altLang="en-US" dirty="0"/>
              <a:t>等用于数值操作的类都继承</a:t>
            </a:r>
            <a:r>
              <a:rPr lang="en-US" dirty="0"/>
              <a:t>Number</a:t>
            </a:r>
            <a:r>
              <a:rPr lang="zh-CN" altLang="en-US" dirty="0"/>
              <a:t>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9" y="428610"/>
            <a:ext cx="8215365" cy="4286259"/>
          </a:xfrm>
        </p:spPr>
        <p:txBody>
          <a:bodyPr/>
          <a:lstStyle/>
          <a:p>
            <a:r>
              <a:rPr lang="zh-CN" dirty="0"/>
              <a:t>父类引用可以指向子类的对象，这可以解决在运行期对重写方法的调用，系统会</a:t>
            </a:r>
            <a:r>
              <a:rPr lang="zh-CN" u="sng" dirty="0">
                <a:solidFill>
                  <a:srgbClr val="FF0000"/>
                </a:solidFill>
              </a:rPr>
              <a:t>动态地根据当前</a:t>
            </a:r>
            <a:r>
              <a:rPr lang="zh-CN" dirty="0"/>
              <a:t>被引用对象的类型来决定执行哪个方法，而不是由引用变量的类型来决定</a:t>
            </a:r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67734" y="2139702"/>
            <a:ext cx="7858180" cy="2823850"/>
          </a:xfrm>
        </p:spPr>
        <p:txBody>
          <a:bodyPr/>
          <a:lstStyle/>
          <a:p>
            <a:r>
              <a:rPr lang="en-US" dirty="0"/>
              <a:t>//</a:t>
            </a:r>
            <a:r>
              <a:rPr dirty="0"/>
              <a:t>父类</a:t>
            </a:r>
          </a:p>
          <a:p>
            <a:r>
              <a:rPr lang="en-US" dirty="0"/>
              <a:t>class Base {</a:t>
            </a:r>
            <a:endParaRPr dirty="0"/>
          </a:p>
          <a:p>
            <a:r>
              <a:rPr lang="en-US" dirty="0"/>
              <a:t>	public void print() {</a:t>
            </a:r>
            <a:endParaRPr dirty="0"/>
          </a:p>
          <a:p>
            <a:r>
              <a:rPr lang="en-US" dirty="0"/>
              <a:t>		</a:t>
            </a:r>
            <a:r>
              <a:rPr lang="en-US" dirty="0" err="1"/>
              <a:t>System.out.println</a:t>
            </a:r>
            <a:r>
              <a:rPr lang="en-US" dirty="0"/>
              <a:t>("</a:t>
            </a:r>
            <a:r>
              <a:rPr dirty="0"/>
              <a:t>父类</a:t>
            </a:r>
            <a:r>
              <a:rPr lang="en-US" dirty="0"/>
              <a:t>...");</a:t>
            </a:r>
            <a:endParaRPr dirty="0"/>
          </a:p>
          <a:p>
            <a:r>
              <a:rPr lang="en-US" dirty="0"/>
              <a:t>	}</a:t>
            </a:r>
            <a:endParaRPr dirty="0"/>
          </a:p>
          <a:p>
            <a:r>
              <a:rPr lang="en-US" dirty="0"/>
              <a:t>}</a:t>
            </a:r>
            <a:endParaRPr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OverrideDemo.java</a:t>
            </a:r>
            <a:endParaRPr 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57238"/>
            <a:ext cx="4429156" cy="3970318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子类</a:t>
            </a:r>
          </a:p>
          <a:p>
            <a:r>
              <a:rPr lang="en-US" sz="1400" dirty="0"/>
              <a:t>class Son extends Base {</a:t>
            </a:r>
            <a:endParaRPr sz="1400" dirty="0"/>
          </a:p>
          <a:p>
            <a:r>
              <a:rPr lang="en-US" sz="1400" dirty="0"/>
              <a:t> // </a:t>
            </a:r>
            <a:r>
              <a:rPr sz="1400" dirty="0"/>
              <a:t>重写父类的</a:t>
            </a:r>
            <a:r>
              <a:rPr lang="en-US" sz="1400" dirty="0"/>
              <a:t>print()</a:t>
            </a:r>
            <a:r>
              <a:rPr sz="1400" dirty="0"/>
              <a:t>方法</a:t>
            </a:r>
          </a:p>
          <a:p>
            <a:r>
              <a:rPr lang="en-US" sz="1400" dirty="0"/>
              <a:t> public void print() {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System.out.println</a:t>
            </a:r>
            <a:r>
              <a:rPr lang="en-US" sz="1400" dirty="0"/>
              <a:t>("</a:t>
            </a:r>
            <a:r>
              <a:rPr sz="1400" dirty="0"/>
              <a:t>子类</a:t>
            </a:r>
            <a:r>
              <a:rPr lang="en-US" sz="1400" dirty="0"/>
              <a:t>...");</a:t>
            </a:r>
            <a:endParaRPr sz="1400" dirty="0"/>
          </a:p>
          <a:p>
            <a:r>
              <a:rPr lang="en-US" sz="1400" dirty="0"/>
              <a:t> }</a:t>
            </a:r>
            <a:endParaRPr sz="1400" dirty="0"/>
          </a:p>
          <a:p>
            <a:r>
              <a:rPr lang="en-US" sz="1400" dirty="0"/>
              <a:t>} </a:t>
            </a:r>
            <a:endParaRPr sz="1400" dirty="0"/>
          </a:p>
          <a:p>
            <a:r>
              <a:rPr lang="en-US" sz="1400" b="1" dirty="0"/>
              <a:t>class Son2 extends Base {</a:t>
            </a:r>
            <a:endParaRPr sz="1400" dirty="0"/>
          </a:p>
          <a:p>
            <a:r>
              <a:rPr lang="en-US" sz="1400" b="1" dirty="0"/>
              <a:t> public void print() {</a:t>
            </a:r>
            <a:endParaRPr sz="1400" dirty="0"/>
          </a:p>
          <a:p>
            <a:r>
              <a:rPr lang="en-US" sz="1400" b="1" dirty="0"/>
              <a:t>  </a:t>
            </a:r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子类</a:t>
            </a:r>
            <a:r>
              <a:rPr lang="en-US" sz="1400" b="1" dirty="0"/>
              <a:t>2...");</a:t>
            </a:r>
            <a:endParaRPr sz="1400" dirty="0"/>
          </a:p>
          <a:p>
            <a:r>
              <a:rPr lang="en-US" sz="1400" b="1" dirty="0"/>
              <a:t> }</a:t>
            </a:r>
            <a:endParaRPr sz="1400" dirty="0"/>
          </a:p>
          <a:p>
            <a:r>
              <a:rPr lang="en-US" sz="1400" b="1" dirty="0"/>
              <a:t>}</a:t>
            </a:r>
            <a:endParaRPr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635721"/>
            <a:ext cx="4429156" cy="429348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OverrideDemo</a:t>
            </a:r>
            <a:r>
              <a:rPr lang="en-US" sz="1400" dirty="0"/>
              <a:t> { </a:t>
            </a:r>
            <a:endParaRPr sz="1400" dirty="0"/>
          </a:p>
          <a:p>
            <a:r>
              <a:rPr lang="en-US" sz="1400" dirty="0"/>
              <a:t>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){</a:t>
            </a:r>
            <a:endParaRPr sz="1400" dirty="0"/>
          </a:p>
          <a:p>
            <a:r>
              <a:rPr lang="en-US" sz="1400" dirty="0"/>
              <a:t>	//</a:t>
            </a:r>
            <a:r>
              <a:rPr sz="1400" dirty="0"/>
              <a:t>多态</a:t>
            </a:r>
          </a:p>
          <a:p>
            <a:r>
              <a:rPr lang="en-US" sz="1400" dirty="0"/>
              <a:t>	//</a:t>
            </a:r>
            <a:r>
              <a:rPr lang="en-US" sz="1400" dirty="0" err="1"/>
              <a:t>obj</a:t>
            </a:r>
            <a:r>
              <a:rPr sz="1400" dirty="0"/>
              <a:t>指向自己</a:t>
            </a:r>
          </a:p>
          <a:p>
            <a:r>
              <a:rPr lang="en-US" sz="1400" dirty="0"/>
              <a:t>	</a:t>
            </a:r>
            <a:r>
              <a:rPr lang="en-US" sz="1400" b="1" dirty="0"/>
              <a:t>Base </a:t>
            </a:r>
            <a:r>
              <a:rPr lang="en-US" sz="1400" b="1" dirty="0" err="1"/>
              <a:t>obj</a:t>
            </a:r>
            <a:r>
              <a:rPr lang="en-US" sz="1400" b="1" dirty="0"/>
              <a:t>=new Base();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obj.print</a:t>
            </a:r>
            <a:r>
              <a:rPr lang="en-US" sz="1400" dirty="0"/>
              <a:t>();</a:t>
            </a:r>
            <a:endParaRPr sz="1400" dirty="0"/>
          </a:p>
          <a:p>
            <a:r>
              <a:rPr lang="en-US" sz="1400" dirty="0"/>
              <a:t>	//</a:t>
            </a:r>
            <a:r>
              <a:rPr lang="en-US" sz="1400" dirty="0" err="1"/>
              <a:t>obj</a:t>
            </a:r>
            <a:r>
              <a:rPr sz="1400" dirty="0"/>
              <a:t>指向子类</a:t>
            </a:r>
            <a:r>
              <a:rPr lang="en-US" sz="1400" dirty="0"/>
              <a:t>Son</a:t>
            </a:r>
            <a:r>
              <a:rPr sz="1400" dirty="0"/>
              <a:t>对象</a:t>
            </a:r>
          </a:p>
          <a:p>
            <a:r>
              <a:rPr lang="en-US" sz="1400" dirty="0"/>
              <a:t>	</a:t>
            </a:r>
            <a:r>
              <a:rPr lang="en-US" sz="1400" b="1" dirty="0"/>
              <a:t> </a:t>
            </a:r>
            <a:r>
              <a:rPr lang="en-US" sz="1400" b="1" dirty="0" err="1"/>
              <a:t>obj</a:t>
            </a:r>
            <a:r>
              <a:rPr lang="en-US" sz="1400" b="1" dirty="0"/>
              <a:t> = new Son();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obj.print</a:t>
            </a:r>
            <a:r>
              <a:rPr lang="en-US" sz="1400" dirty="0"/>
              <a:t>();</a:t>
            </a:r>
            <a:endParaRPr sz="1400" dirty="0"/>
          </a:p>
          <a:p>
            <a:r>
              <a:rPr lang="en-US" sz="1400" dirty="0"/>
              <a:t>		//</a:t>
            </a:r>
            <a:r>
              <a:rPr lang="en-US" sz="1400" dirty="0" err="1"/>
              <a:t>obj</a:t>
            </a:r>
            <a:r>
              <a:rPr sz="1400" dirty="0"/>
              <a:t>指向子类</a:t>
            </a:r>
            <a:r>
              <a:rPr lang="en-US" sz="1400" dirty="0"/>
              <a:t>Son2</a:t>
            </a:r>
            <a:r>
              <a:rPr sz="1400" dirty="0"/>
              <a:t>对象</a:t>
            </a:r>
          </a:p>
          <a:p>
            <a:r>
              <a:rPr lang="en-US" sz="1400" dirty="0"/>
              <a:t>	</a:t>
            </a:r>
            <a:r>
              <a:rPr lang="en-US" sz="1400" b="1" dirty="0" err="1"/>
              <a:t>obj</a:t>
            </a:r>
            <a:r>
              <a:rPr lang="en-US" sz="1400" b="1" dirty="0"/>
              <a:t>= new Son2();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obj.print</a:t>
            </a:r>
            <a:r>
              <a:rPr lang="en-US" sz="1400" dirty="0"/>
              <a:t>();</a:t>
            </a:r>
            <a:endParaRPr sz="1400" dirty="0"/>
          </a:p>
          <a:p>
            <a:r>
              <a:rPr lang="en-US" sz="1400" dirty="0"/>
              <a:t> }}</a:t>
            </a:r>
            <a:endParaRPr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E4692F-39E1-48AF-BBCF-6F67F608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08" y="51470"/>
            <a:ext cx="5657850" cy="4972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084D0F-4782-4EA5-9B57-2699A555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628" y="2648972"/>
            <a:ext cx="1943268" cy="2354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 animBg="1"/>
      <p:bldP spid="8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871FA59-B3CD-48F1-ABE4-53CBE300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2" y="2571231"/>
            <a:ext cx="4248472" cy="25533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18A8B5-53A5-43A0-BB09-CC9CD72D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25" y="0"/>
            <a:ext cx="3287490" cy="27300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3A1AE8-DCB4-428D-BF5E-52870FD6E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95486"/>
            <a:ext cx="3417794" cy="26454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300AE2-C707-4822-A31E-E3A8BF75EE7D}"/>
              </a:ext>
            </a:extLst>
          </p:cNvPr>
          <p:cNvSpPr txBox="1"/>
          <p:nvPr/>
        </p:nvSpPr>
        <p:spPr bwMode="auto">
          <a:xfrm>
            <a:off x="4860032" y="3291830"/>
            <a:ext cx="367240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Integer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. </a:t>
            </a:r>
            <a:r>
              <a:rPr lang="en-US" altLang="zh-CN" sz="1400" b="1" dirty="0" err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toString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()   </a:t>
            </a:r>
            <a:r>
              <a:rPr lang="zh-CN" altLang="en-US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封装类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static </a:t>
            </a:r>
            <a:r>
              <a:rPr lang="zh-CN" altLang="en-US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方法</a:t>
            </a:r>
            <a:endParaRPr lang="en-US" altLang="zh-CN" sz="14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Object obj=new Object();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dobe 黑体 Std R" pitchFamily="34" charset="-122"/>
                <a:ea typeface="Adobe 黑体 Std R" pitchFamily="34" charset="-122"/>
                <a:cs typeface="华文细黑" charset="0"/>
              </a:rPr>
              <a:t>            obj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 . </a:t>
            </a:r>
            <a:r>
              <a:rPr lang="en-US" altLang="zh-CN" sz="1400" b="1" dirty="0" err="1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toString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() ;   </a:t>
            </a:r>
            <a:r>
              <a:rPr lang="zh-CN" altLang="en-US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根类 非</a:t>
            </a:r>
            <a:r>
              <a:rPr lang="en-US" altLang="zh-CN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static </a:t>
            </a:r>
            <a:r>
              <a:rPr lang="zh-CN" altLang="en-US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方法，子类中可以重写</a:t>
            </a:r>
            <a:endParaRPr lang="en-US" altLang="zh-CN" sz="1400" b="1" dirty="0">
              <a:solidFill>
                <a:schemeClr val="accent6"/>
              </a:solidFill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rPr>
              <a:t>是两同名函数，不是方法重写！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dobe 黑体 Std R" pitchFamily="34" charset="-122"/>
              <a:ea typeface="Adobe 黑体 Std R" pitchFamily="34" charset="-122"/>
              <a:cs typeface="华文细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9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63888" y="1000120"/>
            <a:ext cx="5286412" cy="3071834"/>
          </a:xfrm>
        </p:spPr>
        <p:txBody>
          <a:bodyPr/>
          <a:lstStyle/>
          <a:p>
            <a:pPr>
              <a:buNone/>
            </a:pPr>
            <a:r>
              <a:rPr dirty="0"/>
              <a:t>super</a:t>
            </a:r>
            <a:r>
              <a:rPr lang="zh-CN" dirty="0"/>
              <a:t>关键字代表父类对象，其主要用途如下：</a:t>
            </a:r>
          </a:p>
          <a:p>
            <a:pPr lvl="0"/>
            <a:r>
              <a:rPr lang="zh-CN" dirty="0"/>
              <a:t>在子类的构造方法中调用父类的构造方法</a:t>
            </a:r>
          </a:p>
          <a:p>
            <a:pPr lvl="0"/>
            <a:r>
              <a:rPr lang="zh-CN" dirty="0"/>
              <a:t>在子类方法中访问父类的属性或方法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5.2.3  super</a:t>
            </a:r>
            <a:r>
              <a:rPr dirty="0"/>
              <a:t>关键字</a:t>
            </a:r>
          </a:p>
        </p:txBody>
      </p:sp>
      <p:pic>
        <p:nvPicPr>
          <p:cNvPr id="7" name="图片占位符 6" descr="图片6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1259540" y="1141817"/>
            <a:ext cx="2102388" cy="278844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00430" y="1142990"/>
            <a:ext cx="5286412" cy="3071834"/>
          </a:xfrm>
        </p:spPr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dirty="0"/>
              <a:t>在</a:t>
            </a:r>
            <a:r>
              <a:rPr dirty="0"/>
              <a:t>Java</a:t>
            </a:r>
            <a:r>
              <a:rPr lang="zh-CN" dirty="0"/>
              <a:t>中，父类和子类属性的初始化过程是各自完成的，虽然构造方法不能够继承，但通过使用</a:t>
            </a:r>
            <a:r>
              <a:rPr dirty="0"/>
              <a:t>super</a:t>
            </a:r>
            <a:r>
              <a:rPr lang="zh-CN" dirty="0"/>
              <a:t>关键字，在子类构造方法中可以调用父类的构造方法，以便完成父类的初始化工作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</a:t>
            </a:r>
            <a:r>
              <a:rPr dirty="0"/>
              <a:t>调用父类构造方法</a:t>
            </a:r>
          </a:p>
        </p:txBody>
      </p:sp>
      <p:pic>
        <p:nvPicPr>
          <p:cNvPr id="7" name="图片占位符 6" descr="图片6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1259540" y="1214428"/>
            <a:ext cx="2102388" cy="221299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学习路线</a:t>
            </a:r>
            <a:endParaRPr lang="zh-CN" altLang="en-US" dirty="0"/>
          </a:p>
        </p:txBody>
      </p:sp>
      <p:pic>
        <p:nvPicPr>
          <p:cNvPr id="236545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071552"/>
            <a:ext cx="8595647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</a:t>
            </a:r>
            <a:r>
              <a:rPr dirty="0"/>
              <a:t>调用父类构造方法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altLang="en-US" dirty="0"/>
              <a:t>案例</a:t>
            </a:r>
            <a:endParaRPr lang="en-US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2"/>
          </p:nvPr>
        </p:nvSpPr>
        <p:spPr>
          <a:xfrm>
            <a:off x="2000250" y="1571618"/>
            <a:ext cx="6715154" cy="2928958"/>
          </a:xfrm>
        </p:spPr>
        <p:txBody>
          <a:bodyPr/>
          <a:lstStyle/>
          <a:p>
            <a:r>
              <a:rPr lang="zh-CN" altLang="en-US" dirty="0"/>
              <a:t>以</a:t>
            </a:r>
            <a:r>
              <a:rPr lang="en-US" dirty="0"/>
              <a:t>Product</a:t>
            </a:r>
            <a:r>
              <a:rPr lang="zh-CN" altLang="en-US" dirty="0"/>
              <a:t>、</a:t>
            </a:r>
            <a:r>
              <a:rPr lang="en-US" dirty="0"/>
              <a:t>Printer</a:t>
            </a:r>
            <a:r>
              <a:rPr lang="zh-CN" altLang="en-US" dirty="0"/>
              <a:t>和</a:t>
            </a:r>
            <a:r>
              <a:rPr lang="en-US" dirty="0"/>
              <a:t>Mobile</a:t>
            </a:r>
            <a:r>
              <a:rPr lang="zh-CN" altLang="en-US" dirty="0"/>
              <a:t>类为例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dirty="0"/>
              <a:t>Printer</a:t>
            </a:r>
            <a:r>
              <a:rPr lang="zh-CN" altLang="en-US" dirty="0"/>
              <a:t>和</a:t>
            </a:r>
            <a:r>
              <a:rPr lang="en-US" dirty="0"/>
              <a:t>Mobile</a:t>
            </a:r>
            <a:r>
              <a:rPr lang="zh-CN" altLang="en-US" dirty="0"/>
              <a:t>这两个子类的构造方法，直接使用</a:t>
            </a:r>
            <a:r>
              <a:rPr lang="en-US" dirty="0"/>
              <a:t>super()</a:t>
            </a:r>
            <a:r>
              <a:rPr lang="zh-CN" altLang="en-US" dirty="0"/>
              <a:t>初始化父类中的属性值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40B616C-D411-423D-A0BA-62CC2CFC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555526"/>
            <a:ext cx="6088908" cy="43056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9CFA836-474F-46D0-B449-3975B3666D29}"/>
              </a:ext>
            </a:extLst>
          </p:cNvPr>
          <p:cNvSpPr/>
          <p:nvPr/>
        </p:nvSpPr>
        <p:spPr bwMode="auto">
          <a:xfrm>
            <a:off x="1043608" y="2427734"/>
            <a:ext cx="4032448" cy="86409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D781440-9934-4365-96E6-8329F9A816B8}"/>
              </a:ext>
            </a:extLst>
          </p:cNvPr>
          <p:cNvSpPr/>
          <p:nvPr/>
        </p:nvSpPr>
        <p:spPr bwMode="auto">
          <a:xfrm>
            <a:off x="1187624" y="3564111"/>
            <a:ext cx="504056" cy="4571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F35041D-F376-42CD-AAC2-20341F7D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42725"/>
            <a:ext cx="4572396" cy="1036410"/>
          </a:xfrm>
          <a:prstGeom prst="rect">
            <a:avLst/>
          </a:prstGeom>
        </p:spPr>
      </p:pic>
      <p:sp>
        <p:nvSpPr>
          <p:cNvPr id="10" name="等号 9">
            <a:extLst>
              <a:ext uri="{FF2B5EF4-FFF2-40B4-BE49-F238E27FC236}">
                <a16:creationId xmlns:a16="http://schemas.microsoft.com/office/drawing/2014/main" id="{38703317-F05E-45F2-9CB6-602CFDAA3D5B}"/>
              </a:ext>
            </a:extLst>
          </p:cNvPr>
          <p:cNvSpPr/>
          <p:nvPr/>
        </p:nvSpPr>
        <p:spPr bwMode="auto">
          <a:xfrm>
            <a:off x="3881424" y="3501818"/>
            <a:ext cx="834592" cy="222060"/>
          </a:xfrm>
          <a:prstGeom prst="mathEqual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87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C33294-3CCA-4744-A00C-C0769F3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7534"/>
            <a:ext cx="6088908" cy="43056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5673CC-AAC5-42AB-8306-C895FE7604EA}"/>
              </a:ext>
            </a:extLst>
          </p:cNvPr>
          <p:cNvSpPr/>
          <p:nvPr/>
        </p:nvSpPr>
        <p:spPr bwMode="auto">
          <a:xfrm>
            <a:off x="323528" y="1275606"/>
            <a:ext cx="4032448" cy="86409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1D06DA16-180A-46F4-B09F-D2D3772C4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60" y="638934"/>
            <a:ext cx="3087794" cy="1500768"/>
          </a:xfrm>
        </p:spPr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dirty="0"/>
              <a:t>若在子类的构造方法没有明确写明调用父类构造方法，则系统会自动调用父类不带参数的构造方法，即执行</a:t>
            </a:r>
            <a:r>
              <a:rPr dirty="0"/>
              <a:t>super()</a:t>
            </a:r>
            <a:r>
              <a:rPr lang="zh-CN" dirty="0"/>
              <a:t>方法</a:t>
            </a:r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B24BE514-B9A9-4A76-930C-D78365554420}"/>
              </a:ext>
            </a:extLst>
          </p:cNvPr>
          <p:cNvSpPr txBox="1">
            <a:spLocks/>
          </p:cNvSpPr>
          <p:nvPr/>
        </p:nvSpPr>
        <p:spPr bwMode="auto">
          <a:xfrm>
            <a:off x="467544" y="32576"/>
            <a:ext cx="4846637" cy="41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0" lang="zh-CN" altLang="en-US" sz="2800" b="1" kern="1200" dirty="0">
                <a:solidFill>
                  <a:schemeClr val="accent6"/>
                </a:solidFill>
                <a:latin typeface="Adobe 黑体 Std R" pitchFamily="34" charset="-122"/>
                <a:ea typeface="Adobe 黑体 Std R" pitchFamily="34" charset="-122"/>
                <a:cs typeface="华文细黑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华文细黑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r>
              <a:rPr lang="en-US" altLang="zh-CN" dirty="0"/>
              <a:t>1.  </a:t>
            </a:r>
            <a:r>
              <a:rPr lang="zh-CN" altLang="en-US" dirty="0"/>
              <a:t>调用父类构造方法</a:t>
            </a:r>
          </a:p>
        </p:txBody>
      </p:sp>
    </p:spTree>
    <p:extLst>
      <p:ext uri="{BB962C8B-B14F-4D97-AF65-F5344CB8AC3E}">
        <p14:creationId xmlns:p14="http://schemas.microsoft.com/office/powerpoint/2010/main" val="18872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altLang="en-US" dirty="0"/>
              <a:t>案例</a:t>
            </a:r>
            <a:endParaRPr lang="en-US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dirty="0"/>
              <a:t>Product</a:t>
            </a:r>
            <a:r>
              <a:rPr lang="zh-CN" altLang="en-US" dirty="0"/>
              <a:t>类进行修改</a:t>
            </a:r>
            <a:endParaRPr lang="en-US" altLang="zh-CN" dirty="0"/>
          </a:p>
          <a:p>
            <a:r>
              <a:rPr lang="zh-CN" altLang="en-US" dirty="0"/>
              <a:t>去掉</a:t>
            </a:r>
            <a:r>
              <a:rPr lang="en-US" dirty="0"/>
              <a:t>Product</a:t>
            </a:r>
            <a:r>
              <a:rPr lang="zh-CN" altLang="en-US" dirty="0"/>
              <a:t>类的默认构造方法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00100" y="2960475"/>
            <a:ext cx="7929618" cy="533103"/>
          </a:xfrm>
        </p:spPr>
        <p:txBody>
          <a:bodyPr/>
          <a:lstStyle/>
          <a:p>
            <a:r>
              <a:rPr dirty="0"/>
              <a:t>为了便于将来程序的扩展，</a:t>
            </a:r>
            <a:r>
              <a:rPr lang="en-US" dirty="0"/>
              <a:t>Java</a:t>
            </a:r>
            <a:r>
              <a:rPr dirty="0"/>
              <a:t>中的类通常都需要提供一个不带参数的默认构造方法。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928" y="2850636"/>
            <a:ext cx="484014" cy="484014"/>
          </a:xfrm>
          <a:prstGeom prst="rect">
            <a:avLst/>
          </a:prstGeom>
        </p:spPr>
      </p:pic>
      <p:sp>
        <p:nvSpPr>
          <p:cNvPr id="8" name="文本框 6"/>
          <p:cNvSpPr txBox="1"/>
          <p:nvPr/>
        </p:nvSpPr>
        <p:spPr>
          <a:xfrm>
            <a:off x="334937" y="3303595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6" grpId="0" uiExpand="1" build="p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AE3DBC-1A6E-464F-BC2E-64FE43E8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C33294-3CCA-4744-A00C-C0769F3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7534"/>
            <a:ext cx="6088908" cy="43056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5673CC-AAC5-42AB-8306-C895FE7604EA}"/>
              </a:ext>
            </a:extLst>
          </p:cNvPr>
          <p:cNvSpPr/>
          <p:nvPr/>
        </p:nvSpPr>
        <p:spPr bwMode="auto">
          <a:xfrm>
            <a:off x="323528" y="1275606"/>
            <a:ext cx="4032448" cy="86409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15D994-919C-436B-9A2F-AF2C85FCE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464" y="555526"/>
            <a:ext cx="4441536" cy="154329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BD1959F-B347-452F-BA6C-821E250BBFD3}"/>
              </a:ext>
            </a:extLst>
          </p:cNvPr>
          <p:cNvSpPr/>
          <p:nvPr/>
        </p:nvSpPr>
        <p:spPr bwMode="auto">
          <a:xfrm>
            <a:off x="4860032" y="537478"/>
            <a:ext cx="1575792" cy="656456"/>
          </a:xfrm>
          <a:prstGeom prst="rect">
            <a:avLst/>
          </a:prstGeom>
          <a:noFill/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61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00430" y="1142990"/>
            <a:ext cx="5286412" cy="3071834"/>
          </a:xfrm>
        </p:spPr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dirty="0"/>
              <a:t>当子类的属性与父类的属性同名时，可以使用“</a:t>
            </a:r>
            <a:r>
              <a:rPr dirty="0"/>
              <a:t>super.</a:t>
            </a:r>
            <a:r>
              <a:rPr lang="zh-CN" dirty="0"/>
              <a:t>属性名”来引用父类的属性。当子类重写了父类的方法时，可以使用“</a:t>
            </a:r>
            <a:r>
              <a:rPr dirty="0"/>
              <a:t>super.</a:t>
            </a:r>
            <a:r>
              <a:rPr lang="zh-CN" dirty="0"/>
              <a:t>方法名</a:t>
            </a:r>
            <a:r>
              <a:rPr dirty="0"/>
              <a:t>()</a:t>
            </a:r>
            <a:r>
              <a:rPr lang="zh-CN" dirty="0"/>
              <a:t>”的方式来访问父类的方法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</a:t>
            </a:r>
            <a:r>
              <a:rPr dirty="0"/>
              <a:t>访问父类的属性和方法</a:t>
            </a:r>
          </a:p>
        </p:txBody>
      </p:sp>
      <p:pic>
        <p:nvPicPr>
          <p:cNvPr id="7" name="图片占位符 6" descr="图片6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1259540" y="1285866"/>
            <a:ext cx="2102388" cy="1508511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13"/>
          <p:cNvSpPr>
            <a:spLocks noGrp="1"/>
          </p:cNvSpPr>
          <p:nvPr>
            <p:ph sz="quarter" idx="11"/>
          </p:nvPr>
        </p:nvSpPr>
        <p:spPr>
          <a:xfrm>
            <a:off x="107504" y="1078942"/>
            <a:ext cx="2736304" cy="500065"/>
          </a:xfrm>
        </p:spPr>
        <p:txBody>
          <a:bodyPr/>
          <a:lstStyle/>
          <a:p>
            <a:r>
              <a:rPr altLang="en-US" dirty="0"/>
              <a:t>案例</a:t>
            </a:r>
            <a:endParaRPr lang="en-US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2"/>
          </p:nvPr>
        </p:nvSpPr>
        <p:spPr>
          <a:xfrm>
            <a:off x="170774" y="1755184"/>
            <a:ext cx="3545187" cy="2095682"/>
          </a:xfrm>
        </p:spPr>
        <p:txBody>
          <a:bodyPr/>
          <a:lstStyle/>
          <a:p>
            <a:r>
              <a:rPr lang="zh-CN" altLang="en-US" dirty="0"/>
              <a:t>对</a:t>
            </a:r>
            <a:r>
              <a:rPr lang="en-US" dirty="0"/>
              <a:t>Product</a:t>
            </a:r>
            <a:r>
              <a:rPr lang="zh-CN" altLang="en-US" dirty="0"/>
              <a:t>类进行修改</a:t>
            </a:r>
            <a:endParaRPr lang="en-US" altLang="zh-CN" dirty="0"/>
          </a:p>
          <a:p>
            <a:r>
              <a:rPr lang="zh-CN" altLang="en-US" dirty="0"/>
              <a:t>增加一个</a:t>
            </a:r>
            <a:r>
              <a:rPr lang="en-US" dirty="0"/>
              <a:t>display()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dirty="0"/>
              <a:t>Printer</a:t>
            </a:r>
            <a:r>
              <a:rPr lang="zh-CN" altLang="en-US" dirty="0"/>
              <a:t>和</a:t>
            </a:r>
            <a:r>
              <a:rPr lang="en-US" dirty="0"/>
              <a:t>Mobile</a:t>
            </a:r>
            <a:r>
              <a:rPr lang="zh-CN" altLang="en-US" dirty="0"/>
              <a:t>两个类中重写</a:t>
            </a:r>
            <a:r>
              <a:rPr lang="en-US" dirty="0"/>
              <a:t>display()</a:t>
            </a:r>
            <a:r>
              <a:rPr lang="zh-CN" altLang="en-US" dirty="0"/>
              <a:t>方法</a:t>
            </a:r>
            <a:endParaRPr lang="en-US" altLang="zh-CN" dirty="0"/>
          </a:p>
          <a:p>
            <a:r>
              <a:rPr lang="zh-CN" altLang="en-US" dirty="0"/>
              <a:t>通过“</a:t>
            </a:r>
            <a:r>
              <a:rPr lang="en-US" dirty="0" err="1"/>
              <a:t>super.display</a:t>
            </a:r>
            <a:r>
              <a:rPr lang="en-US" dirty="0"/>
              <a:t>()</a:t>
            </a:r>
            <a:r>
              <a:rPr lang="zh-CN" altLang="en-US" dirty="0"/>
              <a:t>”调用父类的输出方法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43608" y="4370060"/>
            <a:ext cx="7929618" cy="533103"/>
          </a:xfrm>
        </p:spPr>
        <p:txBody>
          <a:bodyPr/>
          <a:lstStyle/>
          <a:p>
            <a:r>
              <a:rPr dirty="0"/>
              <a:t>在子类中可以添加与父类中属性重名的属性，但这不是一种良好的设计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1588" y="4040525"/>
            <a:ext cx="484014" cy="484014"/>
          </a:xfrm>
          <a:prstGeom prst="rect">
            <a:avLst/>
          </a:prstGeom>
        </p:spPr>
      </p:pic>
      <p:sp>
        <p:nvSpPr>
          <p:cNvPr id="8" name="文本框 6"/>
          <p:cNvSpPr txBox="1"/>
          <p:nvPr/>
        </p:nvSpPr>
        <p:spPr>
          <a:xfrm>
            <a:off x="306733" y="4524539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7466D2-D2ED-4FC1-B63D-5B327051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635" y="2227239"/>
            <a:ext cx="5364945" cy="20956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DA02BC-0F54-47AC-8BE9-A152011A4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35" y="557257"/>
            <a:ext cx="5037257" cy="1173582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8568D4F7-586A-4A60-9BE2-6ACE2042A6B4}"/>
              </a:ext>
            </a:extLst>
          </p:cNvPr>
          <p:cNvSpPr/>
          <p:nvPr/>
        </p:nvSpPr>
        <p:spPr bwMode="auto">
          <a:xfrm>
            <a:off x="6084168" y="1779662"/>
            <a:ext cx="360040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6" grpId="0" uiExpand="1" build="p" animBg="1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5.2.4  final</a:t>
            </a:r>
            <a:r>
              <a:rPr dirty="0"/>
              <a:t>关键字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dirty="0"/>
              <a:t>	final</a:t>
            </a:r>
            <a:r>
              <a:rPr lang="zh-CN" dirty="0"/>
              <a:t>关键字表示“不可改变的、最终的”的意思，用于修饰变量、方法和类：</a:t>
            </a:r>
          </a:p>
          <a:p>
            <a:pPr lvl="0"/>
            <a:r>
              <a:rPr lang="zh-CN" dirty="0"/>
              <a:t>当</a:t>
            </a:r>
            <a:r>
              <a:rPr dirty="0"/>
              <a:t>final</a:t>
            </a:r>
            <a:r>
              <a:rPr lang="zh-CN" dirty="0"/>
              <a:t>关键字修饰变量时，表示该变量是不可改变的量，即常量；</a:t>
            </a:r>
          </a:p>
          <a:p>
            <a:pPr lvl="0"/>
            <a:r>
              <a:rPr lang="zh-CN" dirty="0"/>
              <a:t>当</a:t>
            </a:r>
            <a:r>
              <a:rPr dirty="0"/>
              <a:t>final</a:t>
            </a:r>
            <a:r>
              <a:rPr lang="zh-CN" dirty="0"/>
              <a:t>关键字修饰方法时，表示该方法不可被子类重写，即最终方法；</a:t>
            </a:r>
          </a:p>
          <a:p>
            <a:pPr lvl="0"/>
            <a:r>
              <a:rPr lang="zh-CN" dirty="0"/>
              <a:t>当</a:t>
            </a:r>
            <a:r>
              <a:rPr dirty="0"/>
              <a:t>final</a:t>
            </a:r>
            <a:r>
              <a:rPr lang="zh-CN" dirty="0"/>
              <a:t>关键字修饰类时，表示该类不可被子类继承，即最终类。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2910" y="357172"/>
            <a:ext cx="8207375" cy="2357452"/>
          </a:xfrm>
        </p:spPr>
        <p:txBody>
          <a:bodyPr/>
          <a:lstStyle/>
          <a:p>
            <a:r>
              <a:rPr lang="zh-CN" dirty="0"/>
              <a:t>使用</a:t>
            </a:r>
            <a:r>
              <a:rPr dirty="0"/>
              <a:t>final</a:t>
            </a:r>
            <a:r>
              <a:rPr lang="zh-CN" dirty="0"/>
              <a:t>修饰的方法不能被子类重写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</a:t>
            </a:r>
            <a:r>
              <a:rPr dirty="0"/>
              <a:t>最终方法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00034" y="1000114"/>
            <a:ext cx="8143932" cy="3754874"/>
          </a:xfrm>
        </p:spPr>
        <p:txBody>
          <a:bodyPr/>
          <a:lstStyle/>
          <a:p>
            <a:r>
              <a:rPr lang="en-US" sz="1600" dirty="0"/>
              <a:t>public class Base {</a:t>
            </a:r>
            <a:endParaRPr sz="1600" dirty="0"/>
          </a:p>
          <a:p>
            <a:r>
              <a:rPr lang="en-US" sz="1600" b="1" dirty="0"/>
              <a:t>	</a:t>
            </a:r>
            <a:r>
              <a:rPr lang="en-US" sz="1600" dirty="0"/>
              <a:t>//</a:t>
            </a:r>
            <a:r>
              <a:rPr sz="1600" dirty="0"/>
              <a:t>使用</a:t>
            </a:r>
            <a:r>
              <a:rPr lang="en-US" sz="1600" dirty="0"/>
              <a:t>final</a:t>
            </a:r>
            <a:r>
              <a:rPr sz="1600" dirty="0"/>
              <a:t>定义最终方法</a:t>
            </a:r>
          </a:p>
          <a:p>
            <a:r>
              <a:rPr lang="en-US" sz="1600" dirty="0"/>
              <a:t>	public </a:t>
            </a:r>
            <a:r>
              <a:rPr lang="en-US" sz="1600" b="1" dirty="0"/>
              <a:t>final</a:t>
            </a:r>
            <a:r>
              <a:rPr lang="en-US" sz="1600" dirty="0"/>
              <a:t> void method(){</a:t>
            </a:r>
            <a:endParaRPr sz="1600" dirty="0"/>
          </a:p>
          <a:p>
            <a:r>
              <a:rPr lang="en-US" sz="1600" dirty="0"/>
              <a:t>	}</a:t>
            </a:r>
            <a:endParaRPr sz="1600" dirty="0"/>
          </a:p>
          <a:p>
            <a:r>
              <a:rPr lang="en-US" sz="1600" dirty="0"/>
              <a:t>}</a:t>
            </a:r>
            <a:endParaRPr sz="1600" dirty="0"/>
          </a:p>
          <a:p>
            <a:r>
              <a:rPr lang="en-US" sz="1600" dirty="0"/>
              <a:t>class Son extends Base {</a:t>
            </a:r>
            <a:endParaRPr sz="1600" dirty="0"/>
          </a:p>
          <a:p>
            <a:r>
              <a:rPr lang="en-US" sz="1600" b="1" dirty="0"/>
              <a:t>	// </a:t>
            </a:r>
            <a:r>
              <a:rPr sz="1600" b="1" dirty="0"/>
              <a:t>错误！无法重写父类的</a:t>
            </a:r>
            <a:r>
              <a:rPr lang="en-US" sz="1600" b="1" dirty="0"/>
              <a:t>final</a:t>
            </a:r>
            <a:r>
              <a:rPr sz="1600" b="1" dirty="0"/>
              <a:t>方法</a:t>
            </a:r>
            <a:endParaRPr sz="1600" dirty="0"/>
          </a:p>
          <a:p>
            <a:r>
              <a:rPr lang="en-US" sz="1600" dirty="0"/>
              <a:t>	public void method(){</a:t>
            </a:r>
            <a:endParaRPr sz="1600" dirty="0"/>
          </a:p>
          <a:p>
            <a:r>
              <a:rPr lang="en-US" sz="1600" dirty="0"/>
              <a:t>	}</a:t>
            </a:r>
            <a:endParaRPr sz="1600" dirty="0"/>
          </a:p>
          <a:p>
            <a:r>
              <a:rPr lang="en-US" sz="1600" dirty="0"/>
              <a:t>}</a:t>
            </a:r>
            <a:endParaRPr sz="1600" dirty="0"/>
          </a:p>
        </p:txBody>
      </p:sp>
      <p:sp>
        <p:nvSpPr>
          <p:cNvPr id="8" name="乘号 7"/>
          <p:cNvSpPr/>
          <p:nvPr/>
        </p:nvSpPr>
        <p:spPr bwMode="auto">
          <a:xfrm>
            <a:off x="3500430" y="2857502"/>
            <a:ext cx="571504" cy="50006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2910" y="500050"/>
            <a:ext cx="8207375" cy="2357452"/>
          </a:xfrm>
        </p:spPr>
        <p:txBody>
          <a:bodyPr/>
          <a:lstStyle/>
          <a:p>
            <a:r>
              <a:rPr lang="zh-CN" dirty="0"/>
              <a:t>使用</a:t>
            </a:r>
            <a:r>
              <a:rPr dirty="0"/>
              <a:t>final</a:t>
            </a:r>
            <a:r>
              <a:rPr lang="zh-CN" dirty="0"/>
              <a:t>修饰的类不能被继承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 </a:t>
            </a:r>
            <a:r>
              <a:rPr dirty="0"/>
              <a:t>最终类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500034" y="1214428"/>
            <a:ext cx="8143932" cy="2362185"/>
          </a:xfrm>
        </p:spPr>
        <p:txBody>
          <a:bodyPr/>
          <a:lstStyle/>
          <a:p>
            <a:r>
              <a:rPr lang="en-US" dirty="0"/>
              <a:t>public </a:t>
            </a:r>
            <a:r>
              <a:rPr lang="en-US" b="1" dirty="0"/>
              <a:t>final</a:t>
            </a:r>
            <a:r>
              <a:rPr lang="en-US" dirty="0"/>
              <a:t> class Base {</a:t>
            </a:r>
            <a:endParaRPr dirty="0"/>
          </a:p>
          <a:p>
            <a:r>
              <a:rPr lang="en-US" dirty="0"/>
              <a:t>......//</a:t>
            </a:r>
            <a:r>
              <a:rPr dirty="0"/>
              <a:t>省略</a:t>
            </a:r>
          </a:p>
          <a:p>
            <a:r>
              <a:rPr lang="en-US" dirty="0"/>
              <a:t>}</a:t>
            </a:r>
            <a:endParaRPr dirty="0"/>
          </a:p>
          <a:p>
            <a:r>
              <a:rPr lang="en-US" b="1" dirty="0"/>
              <a:t>class Son extends Base { // </a:t>
            </a:r>
            <a:r>
              <a:rPr b="1" dirty="0"/>
              <a:t>错误！无法继承</a:t>
            </a:r>
            <a:r>
              <a:rPr lang="en-US" b="1" dirty="0"/>
              <a:t>final</a:t>
            </a:r>
            <a:r>
              <a:rPr b="1" dirty="0"/>
              <a:t>类</a:t>
            </a:r>
            <a:endParaRPr dirty="0"/>
          </a:p>
          <a:p>
            <a:r>
              <a:rPr lang="en-US" b="1" dirty="0"/>
              <a:t>}</a:t>
            </a:r>
            <a:endParaRPr dirty="0"/>
          </a:p>
        </p:txBody>
      </p:sp>
      <p:sp>
        <p:nvSpPr>
          <p:cNvPr id="8" name="乘号 7"/>
          <p:cNvSpPr/>
          <p:nvPr/>
        </p:nvSpPr>
        <p:spPr bwMode="auto">
          <a:xfrm>
            <a:off x="4214810" y="2643188"/>
            <a:ext cx="571504" cy="50006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本章目标</a:t>
            </a:r>
            <a:endParaRPr lang="zh-CN" altLang="en-US" dirty="0"/>
          </a:p>
        </p:txBody>
      </p:sp>
      <p:graphicFrame>
        <p:nvGraphicFramePr>
          <p:cNvPr id="10" name="Group 96"/>
          <p:cNvGraphicFramePr>
            <a:graphicFrameLocks noGrp="1"/>
          </p:cNvGraphicFramePr>
          <p:nvPr/>
        </p:nvGraphicFramePr>
        <p:xfrm>
          <a:off x="857224" y="928676"/>
          <a:ext cx="7748587" cy="3172877"/>
        </p:xfrm>
        <a:graphic>
          <a:graphicData uri="http://schemas.openxmlformats.org/drawingml/2006/table">
            <a:tbl>
              <a:tblPr/>
              <a:tblGrid>
                <a:gridCol w="439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知识点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听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看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抄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华文细黑" panose="0201060004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</a:rPr>
                        <a:t>写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关系概述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继承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多态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其他依赖关系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内部类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单例模式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Adobe 仿宋 Std R" pitchFamily="18" charset="-122"/>
                          <a:ea typeface="Adobe 仿宋 Std R" pitchFamily="18" charset="-122"/>
                          <a:cs typeface="+mn-cs"/>
                        </a:rPr>
                        <a:t>★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Adobe 仿宋 Std R" pitchFamily="18" charset="-122"/>
                        <a:ea typeface="Adobe 仿宋 Std R" pitchFamily="18" charset="-122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1194F-04F1-49C9-AE63-7BC8B5BA13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7D9272-A13C-455D-89A2-EECAFBA1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7" y="892156"/>
            <a:ext cx="8596105" cy="33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29058" y="1000114"/>
            <a:ext cx="4564042" cy="2071699"/>
          </a:xfrm>
        </p:spPr>
        <p:txBody>
          <a:bodyPr/>
          <a:lstStyle/>
          <a:p>
            <a:r>
              <a:rPr lang="zh-CN" dirty="0"/>
              <a:t>除了继承和实现外，依赖、关联、聚合、组成也是类之间的重要关系类型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 </a:t>
            </a:r>
            <a:r>
              <a:rPr dirty="0"/>
              <a:t>其他关系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51" r="335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571486"/>
            <a:ext cx="8207375" cy="3750469"/>
          </a:xfrm>
        </p:spPr>
        <p:txBody>
          <a:bodyPr/>
          <a:lstStyle/>
          <a:p>
            <a:r>
              <a:rPr lang="zh-CN" dirty="0"/>
              <a:t>依赖关系是最常见的一种类间关系，如果在一个类的方法中操作另外一个类的对象，则称其依赖于第二个类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5.3.1  </a:t>
            </a:r>
            <a:r>
              <a:rPr dirty="0"/>
              <a:t>依赖关系</a:t>
            </a:r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925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804494"/>
              </p:ext>
            </p:extLst>
          </p:nvPr>
        </p:nvGraphicFramePr>
        <p:xfrm>
          <a:off x="659377" y="1635646"/>
          <a:ext cx="7888697" cy="1571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255332" imgH="1645785" progId="Visio.Drawing.11">
                  <p:embed/>
                </p:oleObj>
              </mc:Choice>
              <mc:Fallback>
                <p:oleObj name="Visio" r:id="rId3" imgW="8255332" imgH="1645785" progId="Visio.Drawing.11">
                  <p:embed/>
                  <p:pic>
                    <p:nvPicPr>
                      <p:cNvPr id="7925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77" y="1635646"/>
                        <a:ext cx="7888697" cy="1571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69B67D18-CA13-492F-A99B-23C42DF3CC5F}"/>
              </a:ext>
            </a:extLst>
          </p:cNvPr>
          <p:cNvSpPr/>
          <p:nvPr/>
        </p:nvSpPr>
        <p:spPr>
          <a:xfrm>
            <a:off x="1393019" y="3646949"/>
            <a:ext cx="6357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方法的参数是某种对象类型，或者方法中有某种对象类型的局部变量，或者方法中调用了另一个类的静态方法，这些都是依赖关系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DependentDemo.java</a:t>
            </a:r>
            <a:endParaRPr 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83742"/>
            <a:ext cx="4429156" cy="3943813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依赖关系，</a:t>
            </a:r>
            <a:r>
              <a:rPr lang="en-US" sz="1400" dirty="0"/>
              <a:t>Person</a:t>
            </a:r>
            <a:r>
              <a:rPr sz="1400" dirty="0"/>
              <a:t>依赖</a:t>
            </a:r>
            <a:r>
              <a:rPr lang="en-US" sz="1400" dirty="0"/>
              <a:t>Car</a:t>
            </a:r>
            <a:endParaRPr sz="1400" dirty="0"/>
          </a:p>
          <a:p>
            <a:r>
              <a:rPr lang="en-US" sz="1400" dirty="0"/>
              <a:t>class Car {</a:t>
            </a:r>
            <a:endParaRPr sz="1400" dirty="0"/>
          </a:p>
          <a:p>
            <a:r>
              <a:rPr lang="en-US" sz="1400" dirty="0"/>
              <a:t> void run(String city) {</a:t>
            </a:r>
            <a:endParaRPr sz="1400" dirty="0"/>
          </a:p>
          <a:p>
            <a:r>
              <a:rPr lang="en-US" sz="1400" dirty="0"/>
              <a:t> </a:t>
            </a:r>
            <a:r>
              <a:rPr lang="en-US" sz="1400" dirty="0" err="1"/>
              <a:t>System.out.println</a:t>
            </a:r>
            <a:r>
              <a:rPr lang="en-US" sz="1400" dirty="0"/>
              <a:t>("</a:t>
            </a:r>
            <a:r>
              <a:rPr sz="1400" dirty="0"/>
              <a:t>汽车开到</a:t>
            </a:r>
            <a:r>
              <a:rPr lang="en-US" sz="1400" dirty="0"/>
              <a:t>" + city);</a:t>
            </a:r>
            <a:endParaRPr sz="1400" dirty="0"/>
          </a:p>
          <a:p>
            <a:r>
              <a:rPr lang="en-US" sz="1400" dirty="0"/>
              <a:t>  }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class Person {</a:t>
            </a:r>
            <a:endParaRPr sz="1400" dirty="0"/>
          </a:p>
          <a:p>
            <a:r>
              <a:rPr lang="en-US" sz="1400" dirty="0"/>
              <a:t>	//Car</a:t>
            </a:r>
            <a:r>
              <a:rPr sz="1400" dirty="0"/>
              <a:t>类的对象作为方法的参数</a:t>
            </a:r>
          </a:p>
          <a:p>
            <a:r>
              <a:rPr lang="en-US" sz="1400" dirty="0"/>
              <a:t>	</a:t>
            </a:r>
            <a:r>
              <a:rPr lang="en-US" sz="1400" b="1" dirty="0"/>
              <a:t>void travel(Car </a:t>
            </a:r>
            <a:r>
              <a:rPr lang="en-US" sz="1400" b="1" dirty="0" err="1"/>
              <a:t>car</a:t>
            </a:r>
            <a:r>
              <a:rPr lang="en-US" sz="1400" b="1" dirty="0"/>
              <a:t>) {</a:t>
            </a:r>
            <a:endParaRPr sz="1400" dirty="0"/>
          </a:p>
          <a:p>
            <a:r>
              <a:rPr lang="en-US" sz="1400" b="1" dirty="0"/>
              <a:t>		</a:t>
            </a:r>
            <a:r>
              <a:rPr lang="en-US" sz="1400" b="1" dirty="0" err="1"/>
              <a:t>car.run</a:t>
            </a:r>
            <a:r>
              <a:rPr lang="en-US" sz="1400" b="1" dirty="0"/>
              <a:t>("</a:t>
            </a:r>
            <a:r>
              <a:rPr sz="1400" b="1" dirty="0"/>
              <a:t>青岛</a:t>
            </a:r>
            <a:r>
              <a:rPr lang="en-US" sz="1400" b="1" dirty="0"/>
              <a:t>");</a:t>
            </a:r>
            <a:endParaRPr sz="1400" dirty="0"/>
          </a:p>
          <a:p>
            <a:r>
              <a:rPr lang="en-US" sz="1400" b="1" dirty="0"/>
              <a:t>	}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883743"/>
            <a:ext cx="4500562" cy="397402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DependentDemo</a:t>
            </a:r>
            <a:r>
              <a:rPr lang="en-US" sz="1400" dirty="0"/>
              <a:t> { </a:t>
            </a:r>
            <a:endParaRPr sz="1400" dirty="0"/>
          </a:p>
          <a:p>
            <a:r>
              <a:rPr lang="en-US" sz="1400" dirty="0"/>
              <a:t> 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b="1" dirty="0"/>
              <a:t>Car </a:t>
            </a:r>
            <a:r>
              <a:rPr lang="en-US" sz="1400" b="1" dirty="0" err="1"/>
              <a:t>car</a:t>
            </a:r>
            <a:r>
              <a:rPr lang="en-US" sz="1400" b="1" dirty="0"/>
              <a:t>=new Car();</a:t>
            </a:r>
            <a:endParaRPr sz="1400" dirty="0"/>
          </a:p>
          <a:p>
            <a:r>
              <a:rPr lang="en-US" sz="1400" b="1" dirty="0"/>
              <a:t>	Person p=new Person();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b="1" dirty="0"/>
              <a:t>p.travel(car);</a:t>
            </a:r>
            <a:endParaRPr sz="1400" dirty="0"/>
          </a:p>
          <a:p>
            <a:r>
              <a:rPr lang="en-US" sz="1400" dirty="0"/>
              <a:t> }</a:t>
            </a:r>
            <a:endParaRPr sz="1400" dirty="0"/>
          </a:p>
          <a:p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 animBg="1"/>
      <p:bldP spid="8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571486"/>
            <a:ext cx="8207375" cy="3750469"/>
          </a:xfrm>
        </p:spPr>
        <p:txBody>
          <a:bodyPr/>
          <a:lstStyle/>
          <a:p>
            <a:r>
              <a:rPr lang="zh-CN" dirty="0"/>
              <a:t>关联关系比依赖关系更紧密，通常体现为一个类中使用另一个类的对象作为该类的成员变量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5.3.2  </a:t>
            </a:r>
            <a:r>
              <a:rPr dirty="0"/>
              <a:t>关联关系</a:t>
            </a:r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20227" name="Object 3"/>
          <p:cNvGraphicFramePr>
            <a:graphicFrameLocks noChangeAspect="1"/>
          </p:cNvGraphicFramePr>
          <p:nvPr/>
        </p:nvGraphicFramePr>
        <p:xfrm>
          <a:off x="857223" y="1857370"/>
          <a:ext cx="7797507" cy="2286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255332" imgH="2423464" progId="Visio.Drawing.11">
                  <p:embed/>
                </p:oleObj>
              </mc:Choice>
              <mc:Fallback>
                <p:oleObj name="Visio" r:id="rId3" imgW="8255332" imgH="2423464" progId="Visio.Drawing.11">
                  <p:embed/>
                  <p:pic>
                    <p:nvPicPr>
                      <p:cNvPr id="820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3" y="1857370"/>
                        <a:ext cx="7797507" cy="2286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AssociationDemo.java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57238"/>
            <a:ext cx="4429156" cy="3970318"/>
          </a:xfrm>
        </p:spPr>
        <p:txBody>
          <a:bodyPr/>
          <a:lstStyle/>
          <a:p>
            <a:r>
              <a:rPr lang="en-US" sz="1400" dirty="0"/>
              <a:t>class Car {</a:t>
            </a:r>
            <a:r>
              <a:rPr lang="en-US" altLang="zh-CN" sz="1400" dirty="0"/>
              <a:t>//</a:t>
            </a:r>
            <a:r>
              <a:rPr sz="1400" dirty="0"/>
              <a:t>关联关系，</a:t>
            </a:r>
            <a:r>
              <a:rPr lang="en-US" altLang="zh-CN" sz="1400" dirty="0"/>
              <a:t>Person</a:t>
            </a:r>
            <a:r>
              <a:rPr sz="1400" dirty="0"/>
              <a:t>关联</a:t>
            </a:r>
            <a:r>
              <a:rPr lang="en-US" altLang="zh-CN" sz="1400" dirty="0"/>
              <a:t>Car</a:t>
            </a:r>
            <a:endParaRPr sz="1400" dirty="0"/>
          </a:p>
          <a:p>
            <a:r>
              <a:rPr lang="en-US" sz="1400" dirty="0"/>
              <a:t> void run(String city) {</a:t>
            </a:r>
            <a:endParaRPr sz="1400" dirty="0"/>
          </a:p>
          <a:p>
            <a:r>
              <a:rPr lang="en-US" sz="1400" dirty="0"/>
              <a:t> </a:t>
            </a:r>
            <a:r>
              <a:rPr lang="en-US" sz="1400" dirty="0" err="1"/>
              <a:t>System.out.println</a:t>
            </a:r>
            <a:r>
              <a:rPr lang="en-US" sz="1400" dirty="0"/>
              <a:t>("</a:t>
            </a:r>
            <a:r>
              <a:rPr sz="1400" dirty="0"/>
              <a:t>汽车开到</a:t>
            </a:r>
            <a:r>
              <a:rPr lang="en-US" sz="1400" dirty="0"/>
              <a:t>" + city);}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class Person {</a:t>
            </a:r>
            <a:endParaRPr sz="1400" dirty="0"/>
          </a:p>
          <a:p>
            <a:r>
              <a:rPr lang="en-US" sz="1400" b="1" dirty="0"/>
              <a:t>  Car </a:t>
            </a:r>
            <a:r>
              <a:rPr lang="en-US" sz="1400" b="1" dirty="0" err="1"/>
              <a:t>car</a:t>
            </a:r>
            <a:r>
              <a:rPr lang="en-US" sz="1400" b="1" dirty="0"/>
              <a:t>;</a:t>
            </a:r>
            <a:r>
              <a:rPr lang="en-US" sz="1400" dirty="0"/>
              <a:t> </a:t>
            </a:r>
            <a:r>
              <a:rPr sz="1400" dirty="0"/>
              <a:t> </a:t>
            </a:r>
            <a:r>
              <a:rPr lang="en-US" altLang="zh-CN" sz="1400" dirty="0"/>
              <a:t>// Car</a:t>
            </a:r>
            <a:r>
              <a:rPr sz="1400" dirty="0"/>
              <a:t>对象作为成员变量</a:t>
            </a:r>
          </a:p>
          <a:p>
            <a:r>
              <a:rPr lang="en-US" sz="1400" b="1" dirty="0"/>
              <a:t>  Person(Car </a:t>
            </a:r>
            <a:r>
              <a:rPr lang="en-US" sz="1400" b="1" dirty="0" err="1"/>
              <a:t>car</a:t>
            </a:r>
            <a:r>
              <a:rPr lang="en-US" sz="1400" b="1" dirty="0"/>
              <a:t>) {</a:t>
            </a:r>
            <a:endParaRPr sz="1400" dirty="0"/>
          </a:p>
          <a:p>
            <a:r>
              <a:rPr lang="en-US" sz="1400" b="1" dirty="0"/>
              <a:t>	this.car = car;</a:t>
            </a:r>
            <a:endParaRPr sz="1400" dirty="0"/>
          </a:p>
          <a:p>
            <a:r>
              <a:rPr lang="en-US" sz="1400" b="1" dirty="0"/>
              <a:t>  }</a:t>
            </a:r>
            <a:r>
              <a:rPr lang="en-US" sz="1400" dirty="0"/>
              <a:t> </a:t>
            </a:r>
            <a:endParaRPr sz="1400" dirty="0"/>
          </a:p>
          <a:p>
            <a:r>
              <a:rPr lang="en-US" sz="1400" b="1" dirty="0"/>
              <a:t>  void travel() {</a:t>
            </a:r>
            <a:endParaRPr sz="1400" dirty="0"/>
          </a:p>
          <a:p>
            <a:r>
              <a:rPr lang="en-US" sz="1400" b="1" dirty="0"/>
              <a:t>	</a:t>
            </a:r>
            <a:r>
              <a:rPr lang="en-US" sz="1400" b="1" dirty="0" err="1"/>
              <a:t>car.run</a:t>
            </a:r>
            <a:r>
              <a:rPr lang="en-US" sz="1400" b="1" dirty="0"/>
              <a:t>("</a:t>
            </a:r>
            <a:r>
              <a:rPr sz="1400" b="1" dirty="0"/>
              <a:t>青岛</a:t>
            </a:r>
            <a:r>
              <a:rPr lang="en-US" sz="1400" b="1" dirty="0"/>
              <a:t>");}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883742"/>
            <a:ext cx="4357718" cy="397402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AssociationDemo</a:t>
            </a:r>
            <a:r>
              <a:rPr lang="en-US" sz="1400" dirty="0"/>
              <a:t> { </a:t>
            </a:r>
            <a:endParaRPr sz="1400" dirty="0"/>
          </a:p>
          <a:p>
            <a:r>
              <a:rPr lang="en-US" sz="1400" dirty="0"/>
              <a:t> 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 {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b="1" dirty="0"/>
              <a:t>Car </a:t>
            </a:r>
            <a:r>
              <a:rPr lang="en-US" sz="1400" b="1" dirty="0" err="1"/>
              <a:t>car</a:t>
            </a:r>
            <a:r>
              <a:rPr lang="en-US" sz="1400" b="1" dirty="0"/>
              <a:t> = new Car();</a:t>
            </a:r>
            <a:endParaRPr sz="1400" dirty="0"/>
          </a:p>
          <a:p>
            <a:r>
              <a:rPr lang="en-US" sz="1400" b="1" dirty="0"/>
              <a:t>	Person p = new Person(car);</a:t>
            </a:r>
            <a:endParaRPr sz="1400" dirty="0"/>
          </a:p>
          <a:p>
            <a:r>
              <a:rPr lang="en-US" sz="1400" b="1" dirty="0"/>
              <a:t>	p.travel();</a:t>
            </a:r>
            <a:endParaRPr sz="1400" dirty="0"/>
          </a:p>
          <a:p>
            <a:r>
              <a:rPr lang="en-US" sz="1400" dirty="0"/>
              <a:t>  }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 animBg="1"/>
      <p:bldP spid="8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571486"/>
            <a:ext cx="8207375" cy="3750469"/>
          </a:xfrm>
        </p:spPr>
        <p:txBody>
          <a:bodyPr/>
          <a:lstStyle/>
          <a:p>
            <a:r>
              <a:rPr lang="zh-CN" dirty="0"/>
              <a:t>聚合关系体现的是整体与部分的关系，通常表现为一个类（整体）由多个其他类的对象（部分）作为该类的成员变量，此时整体与部分之间是可以分离的，整体和部分都可以具有各自的生命周期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5.3.3  </a:t>
            </a:r>
            <a:r>
              <a:rPr dirty="0"/>
              <a:t>聚合关系</a:t>
            </a:r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24323" name="Object 3"/>
          <p:cNvGraphicFramePr>
            <a:graphicFrameLocks noChangeAspect="1"/>
          </p:cNvGraphicFramePr>
          <p:nvPr/>
        </p:nvGraphicFramePr>
        <p:xfrm>
          <a:off x="642910" y="2571750"/>
          <a:ext cx="8158527" cy="135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155315" imgH="1523505" progId="Visio.Drawing.11">
                  <p:embed/>
                </p:oleObj>
              </mc:Choice>
              <mc:Fallback>
                <p:oleObj name="Visio" r:id="rId3" imgW="9155315" imgH="1523505" progId="Visio.Drawing.11">
                  <p:embed/>
                  <p:pic>
                    <p:nvPicPr>
                      <p:cNvPr id="82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2571750"/>
                        <a:ext cx="8158527" cy="13573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AggregationDemo.java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57238"/>
            <a:ext cx="4429156" cy="4293483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聚合关系</a:t>
            </a:r>
            <a:r>
              <a:rPr lang="en-US" sz="1400" dirty="0"/>
              <a:t>,Department</a:t>
            </a:r>
            <a:r>
              <a:rPr sz="1400" dirty="0"/>
              <a:t>由</a:t>
            </a:r>
            <a:r>
              <a:rPr lang="en-US" sz="1400" dirty="0"/>
              <a:t>Employee</a:t>
            </a:r>
            <a:r>
              <a:rPr sz="1400" dirty="0"/>
              <a:t>聚合而成</a:t>
            </a:r>
          </a:p>
          <a:p>
            <a:r>
              <a:rPr lang="en-US" sz="1400" dirty="0"/>
              <a:t>class Employee {</a:t>
            </a:r>
            <a:endParaRPr sz="1400" dirty="0"/>
          </a:p>
          <a:p>
            <a:r>
              <a:rPr lang="en-US" sz="1400" dirty="0"/>
              <a:t>  String name; </a:t>
            </a:r>
            <a:endParaRPr sz="1400" dirty="0"/>
          </a:p>
          <a:p>
            <a:r>
              <a:rPr lang="en-US" sz="1400" dirty="0"/>
              <a:t>  Employee(String name) {</a:t>
            </a:r>
            <a:endParaRPr sz="1400" dirty="0"/>
          </a:p>
          <a:p>
            <a:r>
              <a:rPr lang="en-US" sz="1400" dirty="0"/>
              <a:t>	this.name = name;</a:t>
            </a:r>
            <a:endParaRPr sz="1400" dirty="0"/>
          </a:p>
          <a:p>
            <a:r>
              <a:rPr lang="en-US" sz="1400" dirty="0"/>
              <a:t>  }} </a:t>
            </a:r>
            <a:endParaRPr sz="1400" dirty="0"/>
          </a:p>
          <a:p>
            <a:r>
              <a:rPr lang="en-US" sz="1400" dirty="0"/>
              <a:t>class Department {</a:t>
            </a:r>
            <a:endParaRPr sz="1400" dirty="0"/>
          </a:p>
          <a:p>
            <a:r>
              <a:rPr lang="en-US" sz="1400" b="1" dirty="0"/>
              <a:t>  Employee[] </a:t>
            </a:r>
            <a:r>
              <a:rPr lang="en-US" sz="1400" b="1" dirty="0" err="1"/>
              <a:t>emps</a:t>
            </a:r>
            <a:r>
              <a:rPr lang="en-US" sz="1400" b="1" dirty="0"/>
              <a:t>;</a:t>
            </a:r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  Department(Employee[] </a:t>
            </a:r>
            <a:r>
              <a:rPr lang="en-US" sz="1400" dirty="0" err="1"/>
              <a:t>emps</a:t>
            </a:r>
            <a:r>
              <a:rPr lang="en-US" sz="1400" dirty="0"/>
              <a:t>) {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this.emps</a:t>
            </a:r>
            <a:r>
              <a:rPr lang="en-US" sz="1400" dirty="0"/>
              <a:t> = </a:t>
            </a:r>
            <a:r>
              <a:rPr lang="en-US" sz="1400" dirty="0" err="1"/>
              <a:t>emps</a:t>
            </a:r>
            <a:r>
              <a:rPr lang="en-US" sz="1400" dirty="0"/>
              <a:t>;  } </a:t>
            </a:r>
            <a:endParaRPr sz="1400" dirty="0"/>
          </a:p>
          <a:p>
            <a:r>
              <a:rPr lang="en-US" sz="1400" dirty="0"/>
              <a:t>  void show() {// </a:t>
            </a:r>
            <a:r>
              <a:rPr sz="1400" dirty="0"/>
              <a:t>循环遍历</a:t>
            </a:r>
          </a:p>
          <a:p>
            <a:r>
              <a:rPr lang="en-US" sz="1400" dirty="0"/>
              <a:t>  for (Employee </a:t>
            </a:r>
            <a:r>
              <a:rPr lang="en-US" sz="1400" dirty="0" err="1"/>
              <a:t>emp</a:t>
            </a:r>
            <a:r>
              <a:rPr lang="en-US" sz="1400" dirty="0"/>
              <a:t> : </a:t>
            </a:r>
            <a:r>
              <a:rPr lang="en-US" sz="1400" dirty="0" err="1"/>
              <a:t>emps</a:t>
            </a:r>
            <a:r>
              <a:rPr lang="en-US" sz="1400" dirty="0"/>
              <a:t>) {      </a:t>
            </a:r>
            <a:r>
              <a:rPr lang="en-US" sz="1400" dirty="0" err="1"/>
              <a:t>System.out.println</a:t>
            </a:r>
            <a:r>
              <a:rPr lang="en-US" sz="1400" dirty="0"/>
              <a:t>(emp.name);}}}</a:t>
            </a:r>
            <a:endParaRPr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883743"/>
            <a:ext cx="4429156" cy="4293483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AggregationDemo</a:t>
            </a:r>
            <a:r>
              <a:rPr lang="en-US" sz="1400" dirty="0"/>
              <a:t> { </a:t>
            </a:r>
            <a:endParaRPr sz="1400" dirty="0"/>
          </a:p>
          <a:p>
            <a:r>
              <a:rPr lang="en-US" sz="1400" dirty="0"/>
              <a:t>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</a:t>
            </a:r>
            <a:endParaRPr sz="1400" dirty="0"/>
          </a:p>
          <a:p>
            <a:r>
              <a:rPr lang="en-US" sz="1400" b="1" dirty="0"/>
              <a:t>  Employee[] </a:t>
            </a:r>
            <a:r>
              <a:rPr lang="en-US" sz="1400" b="1" dirty="0" err="1"/>
              <a:t>emps</a:t>
            </a:r>
            <a:r>
              <a:rPr lang="en-US" sz="1400" b="1" dirty="0"/>
              <a:t> = </a:t>
            </a:r>
          </a:p>
          <a:p>
            <a:r>
              <a:rPr lang="en-US" sz="1400" b="1" dirty="0"/>
              <a:t>	{ new Employee("</a:t>
            </a:r>
            <a:r>
              <a:rPr sz="1400" b="1" dirty="0"/>
              <a:t>张三</a:t>
            </a:r>
            <a:r>
              <a:rPr lang="en-US" sz="1400" b="1" dirty="0"/>
              <a:t>"), </a:t>
            </a:r>
            <a:endParaRPr sz="1400" dirty="0"/>
          </a:p>
          <a:p>
            <a:r>
              <a:rPr lang="en-US" sz="1400" b="1" dirty="0"/>
              <a:t>  new Employee("</a:t>
            </a:r>
            <a:r>
              <a:rPr sz="1400" b="1" dirty="0"/>
              <a:t>李四</a:t>
            </a:r>
            <a:r>
              <a:rPr lang="en-US" sz="1400" b="1" dirty="0"/>
              <a:t>"),</a:t>
            </a:r>
            <a:endParaRPr sz="1400" dirty="0"/>
          </a:p>
          <a:p>
            <a:r>
              <a:rPr lang="en-US" sz="1400" b="1" dirty="0"/>
              <a:t>  new Employee("</a:t>
            </a:r>
            <a:r>
              <a:rPr sz="1400" b="1" dirty="0"/>
              <a:t>王五</a:t>
            </a:r>
            <a:r>
              <a:rPr lang="en-US" sz="1400" b="1" dirty="0"/>
              <a:t>"),</a:t>
            </a:r>
            <a:endParaRPr sz="1400" dirty="0"/>
          </a:p>
          <a:p>
            <a:r>
              <a:rPr lang="en-US" sz="1400" b="1" dirty="0"/>
              <a:t>  new Employee("</a:t>
            </a:r>
            <a:r>
              <a:rPr sz="1400" b="1" dirty="0"/>
              <a:t>马六</a:t>
            </a:r>
            <a:r>
              <a:rPr lang="en-US" sz="1400" b="1" dirty="0"/>
              <a:t>")};</a:t>
            </a:r>
            <a:endParaRPr sz="1400" dirty="0"/>
          </a:p>
          <a:p>
            <a:r>
              <a:rPr lang="en-US" sz="1400" b="1" dirty="0"/>
              <a:t>  Department dept = </a:t>
            </a:r>
          </a:p>
          <a:p>
            <a:r>
              <a:rPr lang="en-US" sz="1400" b="1" dirty="0"/>
              <a:t>	new Department(</a:t>
            </a:r>
            <a:r>
              <a:rPr lang="en-US" sz="1400" b="1" dirty="0" err="1"/>
              <a:t>emps</a:t>
            </a:r>
            <a:r>
              <a:rPr lang="en-US" sz="1400" b="1" dirty="0"/>
              <a:t>);</a:t>
            </a:r>
            <a:endParaRPr sz="1400" dirty="0"/>
          </a:p>
          <a:p>
            <a:r>
              <a:rPr lang="en-US" sz="1400" b="1" dirty="0"/>
              <a:t>   </a:t>
            </a:r>
            <a:r>
              <a:rPr lang="en-US" sz="1400" b="1" dirty="0" err="1"/>
              <a:t>dept.show</a:t>
            </a:r>
            <a:r>
              <a:rPr lang="en-US" sz="1400" b="1" dirty="0"/>
              <a:t>();</a:t>
            </a:r>
          </a:p>
          <a:p>
            <a:r>
              <a:rPr lang="en-US" sz="1400" dirty="0"/>
              <a:t> } 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 animBg="1"/>
      <p:bldP spid="8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571486"/>
            <a:ext cx="8207375" cy="3750469"/>
          </a:xfrm>
        </p:spPr>
        <p:txBody>
          <a:bodyPr/>
          <a:lstStyle/>
          <a:p>
            <a:r>
              <a:rPr lang="zh-CN" dirty="0"/>
              <a:t>组成关系是比聚合关系要求更高的一种关联关系，体现的也是整体与部分的关系，但组成关系中的整体与部分是不可分离的，整体的生命周期结束后，部分的生命周期也随之结束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5.3.4  </a:t>
            </a:r>
            <a:r>
              <a:rPr dirty="0"/>
              <a:t>组成关系</a:t>
            </a:r>
          </a:p>
        </p:txBody>
      </p:sp>
      <p:sp>
        <p:nvSpPr>
          <p:cNvPr id="474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05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9258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432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28419" name="Object 3"/>
          <p:cNvGraphicFramePr>
            <a:graphicFrameLocks noChangeAspect="1"/>
          </p:cNvGraphicFramePr>
          <p:nvPr/>
        </p:nvGraphicFramePr>
        <p:xfrm>
          <a:off x="2285984" y="1998754"/>
          <a:ext cx="4286280" cy="3144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300281" imgH="5353593" progId="Visio.Drawing.11">
                  <p:embed/>
                </p:oleObj>
              </mc:Choice>
              <mc:Fallback>
                <p:oleObj name="Visio" r:id="rId3" imgW="7300281" imgH="5353593" progId="Visio.Drawing.11">
                  <p:embed/>
                  <p:pic>
                    <p:nvPicPr>
                      <p:cNvPr id="8284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1998754"/>
                        <a:ext cx="4286280" cy="31447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8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8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CompositionDemo.java</a:t>
            </a:r>
            <a:r>
              <a:rPr lang="zh-CN" altLang="en-US" dirty="0"/>
              <a:t>（代码</a:t>
            </a:r>
            <a:r>
              <a:rPr dirty="0"/>
              <a:t>1</a:t>
            </a:r>
            <a:r>
              <a:rPr lang="zh-CN" altLang="en-US" dirty="0"/>
              <a:t>）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1000114"/>
            <a:ext cx="4429156" cy="3970318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组成关系</a:t>
            </a:r>
            <a:r>
              <a:rPr lang="en-US" sz="1400" dirty="0"/>
              <a:t>,</a:t>
            </a:r>
            <a:r>
              <a:rPr sz="1400" dirty="0"/>
              <a:t>汽车由各设备组成</a:t>
            </a:r>
          </a:p>
          <a:p>
            <a:r>
              <a:rPr lang="en-US" sz="1400" dirty="0"/>
              <a:t>class Engine {</a:t>
            </a:r>
            <a:r>
              <a:rPr lang="en-US" altLang="zh-CN" sz="1400" dirty="0"/>
              <a:t>//</a:t>
            </a:r>
            <a:r>
              <a:rPr sz="1400" dirty="0"/>
              <a:t>发动机</a:t>
            </a:r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// </a:t>
            </a:r>
            <a:r>
              <a:rPr sz="1400" dirty="0"/>
              <a:t>底盘</a:t>
            </a:r>
          </a:p>
          <a:p>
            <a:r>
              <a:rPr lang="en-US" sz="1400" dirty="0"/>
              <a:t>class Chassis {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// </a:t>
            </a:r>
            <a:r>
              <a:rPr sz="1400" dirty="0"/>
              <a:t>车身</a:t>
            </a:r>
          </a:p>
          <a:p>
            <a:r>
              <a:rPr lang="en-US" sz="1400" dirty="0"/>
              <a:t>class Bodywork {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// </a:t>
            </a:r>
            <a:r>
              <a:rPr sz="1400" dirty="0"/>
              <a:t>电路设备</a:t>
            </a:r>
          </a:p>
          <a:p>
            <a:r>
              <a:rPr lang="en-US" sz="1400" dirty="0"/>
              <a:t>class Circuitry {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1000114"/>
            <a:ext cx="4429156" cy="3970318"/>
          </a:xfrm>
        </p:spPr>
        <p:txBody>
          <a:bodyPr/>
          <a:lstStyle/>
          <a:p>
            <a:r>
              <a:rPr lang="en-US" sz="1400" dirty="0"/>
              <a:t>class Car {</a:t>
            </a:r>
            <a:r>
              <a:rPr lang="en-US" altLang="zh-CN" sz="1400" dirty="0"/>
              <a:t>// </a:t>
            </a:r>
            <a:r>
              <a:rPr sz="1400" dirty="0"/>
              <a:t>汽车</a:t>
            </a:r>
          </a:p>
          <a:p>
            <a:r>
              <a:rPr lang="en-US" sz="1400" b="1" dirty="0"/>
              <a:t>  Engine </a:t>
            </a:r>
            <a:r>
              <a:rPr lang="en-US" sz="1400" b="1" dirty="0" err="1"/>
              <a:t>engine</a:t>
            </a:r>
            <a:r>
              <a:rPr lang="en-US" sz="1400" b="1" dirty="0"/>
              <a:t>;</a:t>
            </a:r>
            <a:endParaRPr sz="1400" dirty="0"/>
          </a:p>
          <a:p>
            <a:r>
              <a:rPr lang="en-US" sz="1400" b="1" dirty="0"/>
              <a:t>  Chassis </a:t>
            </a:r>
            <a:r>
              <a:rPr lang="en-US" sz="1400" b="1" dirty="0" err="1"/>
              <a:t>chassis</a:t>
            </a:r>
            <a:r>
              <a:rPr lang="en-US" sz="1400" b="1" dirty="0"/>
              <a:t>;</a:t>
            </a:r>
            <a:endParaRPr sz="1400" dirty="0"/>
          </a:p>
          <a:p>
            <a:r>
              <a:rPr lang="en-US" sz="1400" b="1" dirty="0"/>
              <a:t>  Bodywork </a:t>
            </a:r>
            <a:r>
              <a:rPr lang="en-US" sz="1400" b="1" dirty="0" err="1"/>
              <a:t>bodywork</a:t>
            </a:r>
            <a:r>
              <a:rPr lang="en-US" sz="1400" b="1" dirty="0"/>
              <a:t>;</a:t>
            </a:r>
            <a:endParaRPr sz="1400" dirty="0"/>
          </a:p>
          <a:p>
            <a:r>
              <a:rPr lang="en-US" sz="1400" b="1" dirty="0"/>
              <a:t>  Circuitry </a:t>
            </a:r>
            <a:r>
              <a:rPr lang="en-US" sz="1400" b="1" dirty="0" err="1"/>
              <a:t>circuitry</a:t>
            </a:r>
            <a:r>
              <a:rPr lang="en-US" sz="1400" b="1" dirty="0"/>
              <a:t>;</a:t>
            </a:r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  Car(Engine </a:t>
            </a:r>
            <a:r>
              <a:rPr lang="en-US" sz="1400" dirty="0" err="1"/>
              <a:t>engine</a:t>
            </a:r>
            <a:r>
              <a:rPr lang="en-US" sz="1400" dirty="0"/>
              <a:t>, Chassis </a:t>
            </a:r>
            <a:r>
              <a:rPr lang="en-US" sz="1400" dirty="0" err="1"/>
              <a:t>chassis</a:t>
            </a:r>
            <a:r>
              <a:rPr lang="en-US" sz="1400" dirty="0"/>
              <a:t>, Bodywork </a:t>
            </a:r>
            <a:r>
              <a:rPr lang="en-US" sz="1400" dirty="0" err="1"/>
              <a:t>bodywork</a:t>
            </a:r>
            <a:r>
              <a:rPr lang="en-US" sz="1400" dirty="0"/>
              <a:t>, Circuitry </a:t>
            </a:r>
            <a:r>
              <a:rPr lang="en-US" sz="1400" dirty="0" err="1"/>
              <a:t>circuitry</a:t>
            </a:r>
            <a:r>
              <a:rPr lang="en-US" sz="1400" dirty="0"/>
              <a:t>)   {</a:t>
            </a:r>
            <a:endParaRPr sz="1400" dirty="0"/>
          </a:p>
          <a:p>
            <a:r>
              <a:rPr lang="en-US" sz="1400" dirty="0"/>
              <a:t>  </a:t>
            </a:r>
            <a:r>
              <a:rPr lang="en-US" sz="1400" dirty="0" err="1"/>
              <a:t>this.engine</a:t>
            </a:r>
            <a:r>
              <a:rPr lang="en-US" sz="1400" dirty="0"/>
              <a:t> = engine;</a:t>
            </a:r>
            <a:endParaRPr sz="1400" dirty="0"/>
          </a:p>
          <a:p>
            <a:r>
              <a:rPr lang="en-US" sz="1400" dirty="0"/>
              <a:t>  </a:t>
            </a:r>
            <a:r>
              <a:rPr lang="en-US" sz="1400" dirty="0" err="1"/>
              <a:t>this.chassis</a:t>
            </a:r>
            <a:r>
              <a:rPr lang="en-US" sz="1400" dirty="0"/>
              <a:t> = chassis;</a:t>
            </a:r>
            <a:endParaRPr sz="1400" dirty="0"/>
          </a:p>
          <a:p>
            <a:r>
              <a:rPr lang="en-US" sz="1400" dirty="0"/>
              <a:t>  </a:t>
            </a:r>
            <a:r>
              <a:rPr lang="en-US" sz="1400" dirty="0" err="1"/>
              <a:t>this.bodywork</a:t>
            </a:r>
            <a:r>
              <a:rPr lang="en-US" sz="1400" dirty="0"/>
              <a:t> = bodywork;</a:t>
            </a:r>
            <a:endParaRPr sz="1400" dirty="0"/>
          </a:p>
          <a:p>
            <a:r>
              <a:rPr lang="en-US" sz="1400" dirty="0"/>
              <a:t>  </a:t>
            </a:r>
            <a:r>
              <a:rPr lang="en-US" sz="1400" dirty="0" err="1"/>
              <a:t>this.circuitry</a:t>
            </a:r>
            <a:r>
              <a:rPr lang="en-US" sz="1400" dirty="0"/>
              <a:t> = circuitry;}}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 animBg="1"/>
      <p:bldP spid="8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786182" y="857238"/>
            <a:ext cx="4564042" cy="3643335"/>
          </a:xfrm>
        </p:spPr>
        <p:txBody>
          <a:bodyPr/>
          <a:lstStyle/>
          <a:p>
            <a:r>
              <a:rPr lang="zh-CN" dirty="0"/>
              <a:t>在面向对象的程序设计中，通常不会存在一个孤立的类，类和类之间总是存在一定的关系，通过这些关系，才能实现软件的既定功能。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 </a:t>
            </a:r>
            <a:r>
              <a:rPr dirty="0"/>
              <a:t>关系概述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3351" r="335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2910" y="357172"/>
            <a:ext cx="8207375" cy="2357452"/>
          </a:xfrm>
        </p:spPr>
        <p:txBody>
          <a:bodyPr/>
          <a:lstStyle/>
          <a:p>
            <a:r>
              <a:rPr dirty="0"/>
              <a:t>CompositionDemo.java</a:t>
            </a:r>
            <a:r>
              <a:rPr lang="zh-CN" altLang="en-US" dirty="0"/>
              <a:t>（代码</a:t>
            </a:r>
            <a:r>
              <a:t>2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57158" y="880354"/>
            <a:ext cx="8143932" cy="3620222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CompositionDemo</a:t>
            </a:r>
            <a:r>
              <a:rPr lang="en-US" sz="1400" dirty="0"/>
              <a:t> {</a:t>
            </a:r>
            <a:endParaRPr sz="1400" dirty="0"/>
          </a:p>
          <a:p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	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b="1" dirty="0"/>
              <a:t>	Engine </a:t>
            </a:r>
            <a:r>
              <a:rPr lang="en-US" sz="1400" b="1" dirty="0" err="1"/>
              <a:t>engine</a:t>
            </a:r>
            <a:r>
              <a:rPr lang="en-US" sz="1400" b="1" dirty="0"/>
              <a:t> = new Engine();</a:t>
            </a:r>
            <a:endParaRPr sz="1400" dirty="0"/>
          </a:p>
          <a:p>
            <a:r>
              <a:rPr lang="en-US" sz="1400" b="1" dirty="0"/>
              <a:t>		Chassis </a:t>
            </a:r>
            <a:r>
              <a:rPr lang="en-US" sz="1400" b="1" dirty="0" err="1"/>
              <a:t>chassis</a:t>
            </a:r>
            <a:r>
              <a:rPr lang="en-US" sz="1400" b="1" dirty="0"/>
              <a:t> = new Chassis();</a:t>
            </a:r>
            <a:endParaRPr sz="1400" dirty="0"/>
          </a:p>
          <a:p>
            <a:r>
              <a:rPr lang="en-US" sz="1400" b="1" dirty="0"/>
              <a:t>		Bodywork </a:t>
            </a:r>
            <a:r>
              <a:rPr lang="en-US" sz="1400" b="1" dirty="0" err="1"/>
              <a:t>bodywork</a:t>
            </a:r>
            <a:r>
              <a:rPr lang="en-US" sz="1400" b="1" dirty="0"/>
              <a:t> = new Bodywork();</a:t>
            </a:r>
            <a:endParaRPr sz="1400" dirty="0"/>
          </a:p>
          <a:p>
            <a:r>
              <a:rPr lang="en-US" sz="1400" b="1" dirty="0"/>
              <a:t>		Circuitry </a:t>
            </a:r>
            <a:r>
              <a:rPr lang="en-US" sz="1400" b="1" dirty="0" err="1"/>
              <a:t>circuitry</a:t>
            </a:r>
            <a:r>
              <a:rPr lang="en-US" sz="1400" b="1" dirty="0"/>
              <a:t> = new Circuitry();</a:t>
            </a:r>
            <a:endParaRPr sz="1400" dirty="0"/>
          </a:p>
          <a:p>
            <a:r>
              <a:rPr lang="en-US" sz="1400" b="1" dirty="0"/>
              <a:t>		Car </a:t>
            </a:r>
            <a:r>
              <a:rPr lang="en-US" sz="1400" b="1" dirty="0" err="1"/>
              <a:t>car</a:t>
            </a:r>
            <a:r>
              <a:rPr lang="en-US" sz="1400" b="1" dirty="0"/>
              <a:t> = new Car(engine, chassis, bodywork, circuitry);</a:t>
            </a:r>
            <a:endParaRPr sz="1400" dirty="0"/>
          </a:p>
          <a:p>
            <a:r>
              <a:rPr lang="en-US" sz="1400" dirty="0"/>
              <a:t>	}</a:t>
            </a:r>
            <a:endParaRPr sz="1400" dirty="0"/>
          </a:p>
          <a:p>
            <a:r>
              <a:rPr lang="en-US" sz="1400" dirty="0"/>
              <a:t> 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711383" y="627534"/>
            <a:ext cx="4643470" cy="3571900"/>
          </a:xfrm>
        </p:spPr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dirty="0"/>
              <a:t>在一个类的类体之内再定义一个类，该情况下外面的类称为“外部类”，里面的类称为“内部类”</a:t>
            </a:r>
            <a:endParaRPr dirty="0"/>
          </a:p>
          <a:p>
            <a:r>
              <a:rPr lang="zh-CN" dirty="0"/>
              <a:t>成员内部类</a:t>
            </a:r>
            <a:endParaRPr dirty="0"/>
          </a:p>
          <a:p>
            <a:r>
              <a:rPr lang="zh-CN" dirty="0"/>
              <a:t>局部内部类</a:t>
            </a:r>
            <a:endParaRPr dirty="0"/>
          </a:p>
          <a:p>
            <a:r>
              <a:rPr lang="zh-CN" dirty="0"/>
              <a:t>静态内部类</a:t>
            </a:r>
            <a:endParaRPr dirty="0"/>
          </a:p>
          <a:p>
            <a:r>
              <a:rPr lang="zh-CN" dirty="0"/>
              <a:t>匿名内部类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 </a:t>
            </a:r>
            <a:r>
              <a:rPr dirty="0"/>
              <a:t>内部类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51" r="335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 </a:t>
            </a:r>
            <a:r>
              <a:rPr dirty="0"/>
              <a:t>内部类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51" r="3351"/>
          <a:stretch>
            <a:fillRect/>
          </a:stretch>
        </p:blipFill>
        <p:spPr/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8296B-ADFF-4445-B61E-9DC11D465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引入内部类的原因主要以下几个方面：</a:t>
            </a:r>
          </a:p>
          <a:p>
            <a:pPr lvl="0"/>
            <a:r>
              <a:rPr lang="zh-CN" altLang="en-US" dirty="0"/>
              <a:t>内部类能够隐藏起来，不为同一包的其他类访问；</a:t>
            </a:r>
            <a:endParaRPr lang="en-US" altLang="zh-CN" dirty="0"/>
          </a:p>
          <a:p>
            <a:pPr lvl="0"/>
            <a:r>
              <a:rPr lang="zh-CN" altLang="en-US" dirty="0"/>
              <a:t>内部类可以访问其所在的外部类的所有属性；</a:t>
            </a:r>
          </a:p>
          <a:p>
            <a:pPr lvl="0"/>
            <a:r>
              <a:rPr lang="zh-CN" altLang="en-US" dirty="0"/>
              <a:t>在回调方法处理中，匿名内部类尤为便捷，特别是事件处理经常使用。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53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3371" y="404330"/>
            <a:ext cx="4882646" cy="936979"/>
          </a:xfrm>
        </p:spPr>
        <p:txBody>
          <a:bodyPr/>
          <a:lstStyle/>
          <a:p>
            <a:r>
              <a:rPr lang="zh-CN" altLang="en-US" dirty="0"/>
              <a:t>定义：</a:t>
            </a:r>
            <a:r>
              <a:rPr lang="zh-CN" dirty="0"/>
              <a:t>在“外部类”的内部定义一个类</a:t>
            </a:r>
            <a:endParaRPr dirty="0"/>
          </a:p>
          <a:p>
            <a:r>
              <a:rPr lang="en-US" dirty="0"/>
              <a:t>C</a:t>
            </a:r>
            <a:r>
              <a:rPr dirty="0"/>
              <a:t>ow.java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5.4.1  </a:t>
            </a:r>
            <a:r>
              <a:rPr dirty="0"/>
              <a:t>成员内部类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14282" y="1378761"/>
            <a:ext cx="4286280" cy="3393237"/>
          </a:xfrm>
        </p:spPr>
        <p:txBody>
          <a:bodyPr/>
          <a:lstStyle/>
          <a:p>
            <a:r>
              <a:rPr lang="en-US" sz="1200" b="1" dirty="0"/>
              <a:t>public class Cow {</a:t>
            </a:r>
            <a:endParaRPr sz="1200" dirty="0"/>
          </a:p>
          <a:p>
            <a:r>
              <a:rPr lang="en-US" sz="1200" dirty="0"/>
              <a:t>  private double weight; </a:t>
            </a:r>
            <a:endParaRPr sz="1200" dirty="0"/>
          </a:p>
          <a:p>
            <a:r>
              <a:rPr lang="en-US" sz="1200" dirty="0"/>
              <a:t>  // </a:t>
            </a:r>
            <a:r>
              <a:rPr sz="1200" dirty="0"/>
              <a:t>外部类的两个重载的构造器</a:t>
            </a:r>
          </a:p>
          <a:p>
            <a:r>
              <a:rPr lang="en-US" sz="1200" dirty="0"/>
              <a:t>  public Cow() {</a:t>
            </a:r>
            <a:endParaRPr sz="1200" dirty="0"/>
          </a:p>
          <a:p>
            <a:r>
              <a:rPr lang="en-US" sz="1200" dirty="0"/>
              <a:t>  } </a:t>
            </a:r>
            <a:endParaRPr sz="1200" dirty="0"/>
          </a:p>
          <a:p>
            <a:r>
              <a:rPr lang="en-US" sz="1200" dirty="0"/>
              <a:t>  public Cow(double weight) {</a:t>
            </a:r>
            <a:endParaRPr sz="1200" dirty="0"/>
          </a:p>
          <a:p>
            <a:r>
              <a:rPr lang="en-US" sz="1200" dirty="0"/>
              <a:t>    </a:t>
            </a:r>
            <a:r>
              <a:rPr lang="en-US" sz="1200" dirty="0" err="1"/>
              <a:t>this.weight</a:t>
            </a:r>
            <a:r>
              <a:rPr lang="en-US" sz="1200" dirty="0"/>
              <a:t> = weight;</a:t>
            </a:r>
            <a:endParaRPr sz="1200" dirty="0"/>
          </a:p>
          <a:p>
            <a:r>
              <a:rPr lang="en-US" sz="1200" dirty="0"/>
              <a:t>   } 	</a:t>
            </a:r>
          </a:p>
          <a:p>
            <a:r>
              <a:rPr lang="en-US" altLang="zh-CN" sz="1200" dirty="0"/>
              <a:t>// </a:t>
            </a:r>
            <a:r>
              <a:rPr sz="1200" dirty="0"/>
              <a:t>定义一个成员内部类</a:t>
            </a:r>
          </a:p>
          <a:p>
            <a:r>
              <a:rPr lang="en-US" sz="1200" b="1" dirty="0"/>
              <a:t>  private class </a:t>
            </a:r>
            <a:r>
              <a:rPr lang="en-US" sz="1200" b="1" dirty="0" err="1"/>
              <a:t>CowLeg</a:t>
            </a:r>
            <a:r>
              <a:rPr lang="en-US" sz="1200" b="1" dirty="0"/>
              <a:t> {</a:t>
            </a:r>
          </a:p>
          <a:p>
            <a:r>
              <a:rPr lang="en-US" sz="1200" b="1" dirty="0"/>
              <a:t>	</a:t>
            </a:r>
            <a:r>
              <a:rPr lang="en-US" altLang="zh-CN" sz="1200" b="1" dirty="0"/>
              <a:t>……</a:t>
            </a:r>
            <a:r>
              <a:rPr lang="zh-CN" altLang="en-US" sz="1200" dirty="0"/>
              <a:t>构造函数，</a:t>
            </a:r>
            <a:r>
              <a:rPr lang="en-US" altLang="zh-CN" sz="1200" dirty="0"/>
              <a:t>info</a:t>
            </a:r>
            <a:r>
              <a:rPr lang="zh-CN" altLang="en-US" sz="1200" dirty="0"/>
              <a:t>方法</a:t>
            </a:r>
            <a:endParaRPr lang="en-US" sz="1200" dirty="0"/>
          </a:p>
          <a:p>
            <a:r>
              <a:rPr lang="en-US" sz="1200" b="1" dirty="0"/>
              <a:t>  } </a:t>
            </a:r>
            <a:endParaRPr sz="1200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4572000" y="890733"/>
            <a:ext cx="4429156" cy="2113066"/>
          </a:xfrm>
        </p:spPr>
        <p:txBody>
          <a:bodyPr/>
          <a:lstStyle/>
          <a:p>
            <a:r>
              <a:rPr lang="zh-CN" altLang="en-US" sz="1200" dirty="0"/>
              <a:t>（续）</a:t>
            </a:r>
            <a:endParaRPr lang="en-US" altLang="zh-CN" sz="1200" dirty="0"/>
          </a:p>
          <a:p>
            <a:r>
              <a:rPr lang="en-US" altLang="zh-CN" sz="1200" dirty="0"/>
              <a:t>public void test(){</a:t>
            </a:r>
          </a:p>
          <a:p>
            <a:r>
              <a:rPr lang="en-US" altLang="zh-CN" sz="1200" dirty="0"/>
              <a:t>   </a:t>
            </a:r>
            <a:r>
              <a:rPr lang="en-US" altLang="zh-CN" sz="1200" dirty="0" err="1"/>
              <a:t>CowLeg</a:t>
            </a:r>
            <a:r>
              <a:rPr lang="en-US" altLang="zh-CN" sz="1200" dirty="0"/>
              <a:t> c1=new </a:t>
            </a:r>
            <a:r>
              <a:rPr lang="en-US" altLang="zh-CN" sz="1200" dirty="0" err="1"/>
              <a:t>CowLeg</a:t>
            </a:r>
            <a:r>
              <a:rPr lang="en-US" altLang="zh-CN" sz="1200" dirty="0"/>
              <a:t>(1.12,”</a:t>
            </a:r>
            <a:r>
              <a:rPr lang="zh-CN" altLang="en-US" sz="1200" dirty="0"/>
              <a:t>黑白相间</a:t>
            </a:r>
            <a:r>
              <a:rPr lang="en-US" altLang="zh-CN" sz="1200" dirty="0"/>
              <a:t>”);</a:t>
            </a:r>
          </a:p>
          <a:p>
            <a:r>
              <a:rPr lang="en-US" altLang="zh-CN" sz="1200" dirty="0"/>
              <a:t>	C1.info();}</a:t>
            </a:r>
            <a:endParaRPr lang="en-US" sz="1200" dirty="0"/>
          </a:p>
          <a:p>
            <a:r>
              <a:rPr lang="en-US" sz="1200" dirty="0"/>
              <a:t>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  <a:endParaRPr sz="1200" dirty="0"/>
          </a:p>
          <a:p>
            <a:r>
              <a:rPr lang="en-US" sz="1200" dirty="0"/>
              <a:t>	Cow </a:t>
            </a:r>
            <a:r>
              <a:rPr lang="en-US" sz="1200" dirty="0" err="1"/>
              <a:t>cow</a:t>
            </a:r>
            <a:r>
              <a:rPr lang="en-US" sz="1200" dirty="0"/>
              <a:t> = new Cow(378.9);</a:t>
            </a:r>
            <a:endParaRPr sz="1200" dirty="0"/>
          </a:p>
          <a:p>
            <a:r>
              <a:rPr lang="en-US" sz="1200" dirty="0"/>
              <a:t>	</a:t>
            </a:r>
            <a:r>
              <a:rPr lang="en-US" sz="1200" dirty="0" err="1"/>
              <a:t>cow.test</a:t>
            </a:r>
            <a:r>
              <a:rPr lang="en-US" sz="1200" dirty="0"/>
              <a:t>();}</a:t>
            </a:r>
            <a:endParaRPr lang="zh-CN" altLang="en-US" sz="1200" dirty="0"/>
          </a:p>
        </p:txBody>
      </p:sp>
      <p:sp>
        <p:nvSpPr>
          <p:cNvPr id="10" name="文本占位符 8"/>
          <p:cNvSpPr txBox="1">
            <a:spLocks/>
          </p:cNvSpPr>
          <p:nvPr/>
        </p:nvSpPr>
        <p:spPr bwMode="auto">
          <a:xfrm>
            <a:off x="4572000" y="3127723"/>
            <a:ext cx="4429156" cy="101566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运行结果：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zh-CN" altLang="en-US" sz="1200" b="1" dirty="0"/>
              <a:t>当前牛腿颜色是：黑白相间</a:t>
            </a:r>
            <a:r>
              <a:rPr lang="en-US" sz="1200" b="1" dirty="0"/>
              <a:t>, </a:t>
            </a:r>
            <a:r>
              <a:rPr lang="zh-CN" altLang="en-US" sz="1200" b="1" dirty="0"/>
              <a:t>高：</a:t>
            </a:r>
            <a:r>
              <a:rPr lang="en-US" sz="1200" b="1" dirty="0"/>
              <a:t>1.12</a:t>
            </a:r>
            <a:endParaRPr lang="zh-CN" altLang="en-US" sz="1200" b="1" dirty="0"/>
          </a:p>
          <a:p>
            <a:r>
              <a:rPr lang="zh-CN" altLang="en-US" sz="1200" b="1" dirty="0"/>
              <a:t>本牛腿所在奶牛重：</a:t>
            </a:r>
            <a:r>
              <a:rPr lang="en-US" sz="1200" b="1" dirty="0"/>
              <a:t>378.9</a:t>
            </a:r>
            <a:endParaRPr kumimoji="1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7BA9415-084A-43B2-BF6F-63E0FBAEF4AE}"/>
              </a:ext>
            </a:extLst>
          </p:cNvPr>
          <p:cNvSpPr/>
          <p:nvPr/>
        </p:nvSpPr>
        <p:spPr>
          <a:xfrm>
            <a:off x="4716016" y="4311154"/>
            <a:ext cx="3505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直接访问</a:t>
            </a:r>
            <a:r>
              <a:rPr lang="en-US" altLang="zh-CN" dirty="0">
                <a:solidFill>
                  <a:srgbClr val="FF0000"/>
                </a:solidFill>
              </a:rPr>
              <a:t>Cow(</a:t>
            </a:r>
            <a:r>
              <a:rPr lang="zh-CN" altLang="en-US" dirty="0">
                <a:solidFill>
                  <a:srgbClr val="FF0000"/>
                </a:solidFill>
              </a:rPr>
              <a:t>外部类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的私有成员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AABB4C-ED05-4481-97D7-93ABC648F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612776"/>
            <a:ext cx="5978956" cy="1419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  <p:bldP spid="9" grpId="0" uiExpand="1" build="p" animBg="1"/>
      <p:bldP spid="10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E6B7E75-4E7B-4114-B209-6BC0EC82DD7C}"/>
              </a:ext>
            </a:extLst>
          </p:cNvPr>
          <p:cNvSpPr/>
          <p:nvPr/>
        </p:nvSpPr>
        <p:spPr>
          <a:xfrm>
            <a:off x="935596" y="987574"/>
            <a:ext cx="7272808" cy="1291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上述代码编译后，会生成两个</a:t>
            </a:r>
            <a:r>
              <a:rPr lang="en-US" altLang="zh-CN" dirty="0"/>
              <a:t>class</a:t>
            </a:r>
            <a:r>
              <a:rPr lang="zh-CN" altLang="en-US" dirty="0"/>
              <a:t>文件，一个是外部类的</a:t>
            </a:r>
            <a:r>
              <a:rPr lang="en-US" altLang="zh-CN" dirty="0"/>
              <a:t>class</a:t>
            </a:r>
            <a:r>
              <a:rPr lang="zh-CN" altLang="en-US" dirty="0"/>
              <a:t>文件</a:t>
            </a:r>
            <a:r>
              <a:rPr lang="en-US" altLang="zh-CN" dirty="0" err="1"/>
              <a:t>Cow.class</a:t>
            </a:r>
            <a:r>
              <a:rPr lang="zh-CN" altLang="en-US" dirty="0"/>
              <a:t>，另一个是内部类的</a:t>
            </a:r>
            <a:r>
              <a:rPr lang="en-US" altLang="zh-CN" dirty="0"/>
              <a:t>class</a:t>
            </a:r>
            <a:r>
              <a:rPr lang="zh-CN" altLang="en-US" dirty="0"/>
              <a:t>文件</a:t>
            </a:r>
            <a:r>
              <a:rPr lang="en-US" altLang="zh-CN" dirty="0" err="1"/>
              <a:t>Cow$CowLeg.class</a:t>
            </a:r>
            <a:r>
              <a:rPr lang="zh-CN" altLang="en-US" dirty="0"/>
              <a:t>。内部类的</a:t>
            </a:r>
            <a:r>
              <a:rPr lang="en-US" altLang="zh-CN" dirty="0"/>
              <a:t>class</a:t>
            </a:r>
            <a:r>
              <a:rPr lang="zh-CN" altLang="en-US" dirty="0"/>
              <a:t>文件形式都是“外部类名</a:t>
            </a:r>
            <a:r>
              <a:rPr lang="en-US" altLang="zh-CN" dirty="0"/>
              <a:t>$</a:t>
            </a:r>
            <a:r>
              <a:rPr lang="zh-CN" altLang="en-US" dirty="0"/>
              <a:t>内部类名</a:t>
            </a:r>
            <a:r>
              <a:rPr lang="en-US" altLang="zh-CN" dirty="0"/>
              <a:t>.class</a:t>
            </a:r>
            <a:r>
              <a:rPr lang="zh-CN" altLang="en-US" dirty="0"/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230254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altLang="en-US" dirty="0"/>
              <a:t>定义：</a:t>
            </a:r>
            <a:r>
              <a:rPr lang="zh-CN" dirty="0"/>
              <a:t>使用</a:t>
            </a:r>
            <a:r>
              <a:rPr dirty="0"/>
              <a:t>static</a:t>
            </a:r>
            <a:r>
              <a:rPr lang="zh-CN" dirty="0"/>
              <a:t>关键字修饰一个内部类，则该内部类称为“静态内部类”</a:t>
            </a:r>
            <a:endParaRPr dirty="0"/>
          </a:p>
          <a:p>
            <a:r>
              <a:rPr lang="zh-CN" dirty="0"/>
              <a:t>静态内部类属于外部类的本身，而不属于外部类的某个对象</a:t>
            </a:r>
            <a:endParaRPr dirty="0"/>
          </a:p>
          <a:p>
            <a:pPr>
              <a:buNone/>
            </a:pPr>
            <a:r>
              <a:rPr dirty="0"/>
              <a:t>	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5.4.3  </a:t>
            </a:r>
            <a:r>
              <a:rPr dirty="0"/>
              <a:t>静态内部类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28662" y="2739088"/>
            <a:ext cx="7643866" cy="458908"/>
          </a:xfrm>
        </p:spPr>
        <p:txBody>
          <a:bodyPr/>
          <a:lstStyle/>
          <a:p>
            <a:r>
              <a:rPr dirty="0"/>
              <a:t>即：</a:t>
            </a:r>
            <a:r>
              <a:rPr lang="en-US" altLang="zh-CN" dirty="0"/>
              <a:t>static</a:t>
            </a:r>
            <a:r>
              <a:rPr dirty="0"/>
              <a:t>关键字将内部类变成与</a:t>
            </a:r>
            <a:r>
              <a:rPr dirty="0">
                <a:solidFill>
                  <a:srgbClr val="FFFF00"/>
                </a:solidFill>
              </a:rPr>
              <a:t>外部类相关</a:t>
            </a:r>
            <a:r>
              <a:rPr dirty="0"/>
              <a:t>，</a:t>
            </a:r>
            <a:r>
              <a:rPr dirty="0">
                <a:solidFill>
                  <a:srgbClr val="FFFF00"/>
                </a:solidFill>
              </a:rPr>
              <a:t>而不是外部类的实例相关</a:t>
            </a:r>
            <a:r>
              <a:rPr dirty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0039" y="357172"/>
            <a:ext cx="8207375" cy="2357452"/>
          </a:xfrm>
        </p:spPr>
        <p:txBody>
          <a:bodyPr/>
          <a:lstStyle/>
          <a:p>
            <a:r>
              <a:rPr dirty="0"/>
              <a:t>StaticInnerClassDemo.java</a:t>
            </a:r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85786" y="4572014"/>
            <a:ext cx="7715304" cy="500066"/>
          </a:xfrm>
        </p:spPr>
        <p:txBody>
          <a:bodyPr/>
          <a:lstStyle/>
          <a:p>
            <a:r>
              <a:rPr sz="1400" dirty="0"/>
              <a:t>静态内部类可以用</a:t>
            </a:r>
            <a:r>
              <a:rPr lang="en-US" sz="1400" dirty="0" err="1"/>
              <a:t>public,protected,private</a:t>
            </a:r>
            <a:r>
              <a:rPr sz="1400" dirty="0"/>
              <a:t>修饰，只能访问外部类的静态成员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642910" y="785800"/>
            <a:ext cx="7715304" cy="3693319"/>
          </a:xfrm>
        </p:spPr>
        <p:txBody>
          <a:bodyPr/>
          <a:lstStyle/>
          <a:p>
            <a:r>
              <a:rPr lang="en-US" sz="1200" dirty="0"/>
              <a:t>public class </a:t>
            </a:r>
            <a:r>
              <a:rPr lang="en-US" sz="1200" dirty="0" err="1"/>
              <a:t>StaticInnerClassDemo</a:t>
            </a:r>
            <a:r>
              <a:rPr lang="en-US" sz="1200" dirty="0"/>
              <a:t> {</a:t>
            </a:r>
          </a:p>
          <a:p>
            <a:r>
              <a:rPr lang="en-US" sz="1200" dirty="0"/>
              <a:t>  private int prop1 = 5;</a:t>
            </a:r>
          </a:p>
          <a:p>
            <a:r>
              <a:rPr lang="en-US" sz="1200" dirty="0"/>
              <a:t>  private static int prop2 = 9; </a:t>
            </a:r>
          </a:p>
          <a:p>
            <a:r>
              <a:rPr lang="en-US" sz="1200" b="1" dirty="0"/>
              <a:t>   static class </a:t>
            </a:r>
            <a:r>
              <a:rPr lang="en-US" sz="1200" b="1" dirty="0" err="1"/>
              <a:t>StaticInnerClass</a:t>
            </a:r>
            <a:r>
              <a:rPr lang="en-US" sz="1200" b="1" dirty="0"/>
              <a:t> {</a:t>
            </a:r>
            <a:endParaRPr lang="en-US" sz="1200" dirty="0"/>
          </a:p>
          <a:p>
            <a:r>
              <a:rPr lang="en-US" sz="1200" b="1" dirty="0"/>
              <a:t>       // </a:t>
            </a:r>
            <a:r>
              <a:rPr sz="1200" b="1" dirty="0"/>
              <a:t>静态内部类里可以包含静态成员</a:t>
            </a:r>
            <a:endParaRPr sz="1200" dirty="0"/>
          </a:p>
          <a:p>
            <a:r>
              <a:rPr sz="1200" b="1" dirty="0"/>
              <a:t>       </a:t>
            </a:r>
            <a:r>
              <a:rPr lang="en-US" sz="1200" b="1" dirty="0"/>
              <a:t>private static int age; </a:t>
            </a:r>
            <a:endParaRPr lang="en-US" sz="1200" dirty="0"/>
          </a:p>
          <a:p>
            <a:r>
              <a:rPr lang="en-US" sz="1200" b="1" dirty="0"/>
              <a:t>       public void </a:t>
            </a:r>
            <a:r>
              <a:rPr lang="en-US" sz="1200" b="1" dirty="0" err="1"/>
              <a:t>accessOuterProp</a:t>
            </a:r>
            <a:r>
              <a:rPr lang="en-US" sz="1200" b="1" dirty="0"/>
              <a:t>() {</a:t>
            </a:r>
            <a:endParaRPr lang="en-US" sz="1200" dirty="0"/>
          </a:p>
          <a:p>
            <a:r>
              <a:rPr lang="en-US" sz="1200" b="1" dirty="0"/>
              <a:t>	  // </a:t>
            </a:r>
            <a:r>
              <a:rPr sz="1200" b="1" dirty="0"/>
              <a:t>下面代码出现错误：</a:t>
            </a:r>
            <a:endParaRPr sz="1200" dirty="0"/>
          </a:p>
          <a:p>
            <a:r>
              <a:rPr sz="1200" b="1" dirty="0"/>
              <a:t>	  </a:t>
            </a:r>
            <a:r>
              <a:rPr lang="en-US" altLang="zh-CN" sz="1200" b="1" dirty="0"/>
              <a:t>// </a:t>
            </a:r>
            <a:r>
              <a:rPr sz="1200" b="1" dirty="0"/>
              <a:t>静态内部类无法访问外部类的实例变量</a:t>
            </a:r>
            <a:endParaRPr sz="1200" dirty="0"/>
          </a:p>
          <a:p>
            <a:r>
              <a:rPr sz="1200" b="1" dirty="0"/>
              <a:t>	  </a:t>
            </a:r>
            <a:r>
              <a:rPr lang="en-US" sz="1200" b="1" dirty="0" err="1"/>
              <a:t>System.out.println</a:t>
            </a:r>
            <a:r>
              <a:rPr lang="en-US" sz="1200" b="1" dirty="0"/>
              <a:t>(prop1);</a:t>
            </a:r>
            <a:endParaRPr lang="en-US" sz="1200" dirty="0"/>
          </a:p>
          <a:p>
            <a:r>
              <a:rPr lang="en-US" sz="1200" b="1" dirty="0"/>
              <a:t>	  // </a:t>
            </a:r>
            <a:r>
              <a:rPr sz="1200" b="1" dirty="0"/>
              <a:t>下面代码正常</a:t>
            </a:r>
            <a:endParaRPr sz="1200" dirty="0"/>
          </a:p>
          <a:p>
            <a:r>
              <a:rPr sz="1200" b="1" dirty="0"/>
              <a:t>	  </a:t>
            </a:r>
            <a:r>
              <a:rPr lang="en-US" sz="1200" b="1" dirty="0" err="1"/>
              <a:t>System.out.println</a:t>
            </a:r>
            <a:r>
              <a:rPr lang="en-US" sz="1200" b="1" dirty="0"/>
              <a:t>(prop2);</a:t>
            </a:r>
            <a:endParaRPr lang="en-US" sz="1200" dirty="0"/>
          </a:p>
          <a:p>
            <a:r>
              <a:rPr lang="en-US" sz="1200" b="1" dirty="0"/>
              <a:t>	 } }</a:t>
            </a:r>
            <a:r>
              <a:rPr lang="en-US" sz="1200" dirty="0"/>
              <a:t>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052" y="4357700"/>
            <a:ext cx="484014" cy="484014"/>
          </a:xfrm>
          <a:prstGeom prst="rect">
            <a:avLst/>
          </a:prstGeom>
        </p:spPr>
      </p:pic>
      <p:sp>
        <p:nvSpPr>
          <p:cNvPr id="11" name="文本框 6"/>
          <p:cNvSpPr txBox="1"/>
          <p:nvPr/>
        </p:nvSpPr>
        <p:spPr>
          <a:xfrm>
            <a:off x="192061" y="4810659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  <p:sp>
        <p:nvSpPr>
          <p:cNvPr id="12" name="乘号 11"/>
          <p:cNvSpPr/>
          <p:nvPr/>
        </p:nvSpPr>
        <p:spPr bwMode="auto">
          <a:xfrm>
            <a:off x="4071934" y="3214692"/>
            <a:ext cx="571504" cy="500066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60EDFD-52D5-44D1-80DB-410AD7AF9A1F}"/>
              </a:ext>
            </a:extLst>
          </p:cNvPr>
          <p:cNvSpPr/>
          <p:nvPr/>
        </p:nvSpPr>
        <p:spPr>
          <a:xfrm>
            <a:off x="5076056" y="1155570"/>
            <a:ext cx="30289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静态内部类可以包含静态成员。根据</a:t>
            </a:r>
            <a:r>
              <a:rPr lang="zh-CN" altLang="en-US" b="1" u="sng" dirty="0">
                <a:solidFill>
                  <a:srgbClr val="FF0000"/>
                </a:solidFill>
              </a:rPr>
              <a:t>静态成员不能访问非静态成员的规则</a:t>
            </a:r>
            <a:r>
              <a:rPr lang="zh-CN" altLang="en-US" dirty="0"/>
              <a:t>，静态内部类不能访问外部类的实例成员，只能访问外部类的静态成员，即类成员（属性和方法）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build="p" animBg="1"/>
      <p:bldP spid="11" grpId="0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dirty="0"/>
              <a:t>	</a:t>
            </a:r>
            <a:r>
              <a:rPr lang="zh-CN" altLang="en-US" dirty="0"/>
              <a:t>定义：</a:t>
            </a:r>
            <a:r>
              <a:rPr lang="zh-CN" dirty="0"/>
              <a:t>在方法中定义的内部类称为局部内部类</a:t>
            </a:r>
            <a:endParaRPr dirty="0"/>
          </a:p>
          <a:p>
            <a:r>
              <a:rPr lang="zh-CN" dirty="0"/>
              <a:t>局部内部类不能用</a:t>
            </a:r>
            <a:r>
              <a:rPr dirty="0"/>
              <a:t>public</a:t>
            </a:r>
            <a:r>
              <a:rPr lang="zh-CN" altLang="en-US" dirty="0"/>
              <a:t>，</a:t>
            </a:r>
            <a:r>
              <a:rPr lang="en-US" altLang="zh-CN" dirty="0"/>
              <a:t>protected</a:t>
            </a:r>
            <a:r>
              <a:rPr lang="zh-CN" altLang="en-US" dirty="0"/>
              <a:t>，</a:t>
            </a:r>
            <a:r>
              <a:rPr dirty="0"/>
              <a:t>private</a:t>
            </a:r>
            <a:r>
              <a:rPr lang="zh-CN" dirty="0"/>
              <a:t>访问修饰符进行声明</a:t>
            </a:r>
            <a:endParaRPr dirty="0"/>
          </a:p>
          <a:p>
            <a:r>
              <a:rPr lang="zh-CN" altLang="en-US" dirty="0"/>
              <a:t>局部内部类</a:t>
            </a:r>
            <a:r>
              <a:rPr lang="zh-CN" dirty="0"/>
              <a:t>作用域被限定在声明该类的方法块中</a:t>
            </a:r>
            <a:endParaRPr dirty="0"/>
          </a:p>
          <a:p>
            <a:r>
              <a:rPr lang="zh-CN" dirty="0"/>
              <a:t>局部内部类的优势在于，它可以对外界完全隐藏起来，除了所在的方法之外，对其他方法而言是不透明的</a:t>
            </a:r>
            <a:endParaRPr dirty="0"/>
          </a:p>
          <a:p>
            <a:r>
              <a:rPr lang="zh-CN" dirty="0"/>
              <a:t>局部内部类不仅可以访问包含它的外部类的成员，还可以访问局部变量，但这些局部变量必须被声明为</a:t>
            </a:r>
            <a:r>
              <a:rPr dirty="0"/>
              <a:t>final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5.4.2  </a:t>
            </a:r>
            <a:r>
              <a:rPr dirty="0"/>
              <a:t>局部内部类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862508-4519-4D0E-BEEA-448BB05D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191" y="699542"/>
            <a:ext cx="4206605" cy="300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2357452"/>
          </a:xfrm>
        </p:spPr>
        <p:txBody>
          <a:bodyPr/>
          <a:lstStyle/>
          <a:p>
            <a:r>
              <a:rPr dirty="0"/>
              <a:t>LocalInnerClass.java</a:t>
            </a:r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57224" y="4286262"/>
            <a:ext cx="7715304" cy="500066"/>
          </a:xfrm>
        </p:spPr>
        <p:txBody>
          <a:bodyPr/>
          <a:lstStyle/>
          <a:p>
            <a:r>
              <a:rPr sz="1400" dirty="0"/>
              <a:t>在实际开发中很少使用局部内部类，这是因为局部内部类的作用域很小，只能在当前方法中使用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704850" y="928676"/>
            <a:ext cx="7724802" cy="3139321"/>
          </a:xfrm>
        </p:spPr>
        <p:txBody>
          <a:bodyPr/>
          <a:lstStyle/>
          <a:p>
            <a:r>
              <a:rPr lang="en-US" sz="1200" dirty="0"/>
              <a:t>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	</a:t>
            </a:r>
          </a:p>
          <a:p>
            <a:r>
              <a:rPr lang="en-US" sz="1200" b="1" dirty="0"/>
              <a:t>	class </a:t>
            </a:r>
            <a:r>
              <a:rPr lang="en-US" sz="1200" b="1" dirty="0" err="1"/>
              <a:t>InnerBase</a:t>
            </a:r>
            <a:r>
              <a:rPr lang="en-US" sz="1200" b="1" dirty="0"/>
              <a:t> {</a:t>
            </a:r>
            <a:r>
              <a:rPr lang="en-US" altLang="zh-CN" sz="1200" b="1" dirty="0"/>
              <a:t>// </a:t>
            </a:r>
            <a:r>
              <a:rPr sz="1200" b="1" dirty="0"/>
              <a:t>定义局部内部类</a:t>
            </a:r>
            <a:endParaRPr sz="1200" dirty="0"/>
          </a:p>
          <a:p>
            <a:r>
              <a:rPr sz="1200" b="1" dirty="0"/>
              <a:t>		</a:t>
            </a:r>
            <a:r>
              <a:rPr lang="en-US" sz="1200" b="1" dirty="0" err="1"/>
              <a:t>int</a:t>
            </a:r>
            <a:r>
              <a:rPr lang="en-US" sz="1200" b="1" dirty="0"/>
              <a:t> a;</a:t>
            </a:r>
            <a:endParaRPr lang="en-US" sz="1200" dirty="0"/>
          </a:p>
          <a:p>
            <a:r>
              <a:rPr lang="en-US" sz="1200" b="1" dirty="0"/>
              <a:t>	}</a:t>
            </a:r>
            <a:r>
              <a:rPr lang="en-US" sz="1200" dirty="0"/>
              <a:t>	</a:t>
            </a:r>
          </a:p>
          <a:p>
            <a:r>
              <a:rPr lang="en-US" sz="1200" b="1" dirty="0"/>
              <a:t>	class </a:t>
            </a:r>
            <a:r>
              <a:rPr lang="en-US" sz="1200" b="1" dirty="0" err="1"/>
              <a:t>InnerSub</a:t>
            </a:r>
            <a:r>
              <a:rPr lang="en-US" sz="1200" b="1" dirty="0"/>
              <a:t> extends </a:t>
            </a:r>
            <a:r>
              <a:rPr lang="en-US" sz="1200" b="1" dirty="0" err="1"/>
              <a:t>InnerBase</a:t>
            </a:r>
            <a:r>
              <a:rPr lang="en-US" sz="1200" b="1" dirty="0"/>
              <a:t> {</a:t>
            </a:r>
            <a:r>
              <a:rPr lang="en-US" altLang="zh-CN" sz="1200" b="1" dirty="0"/>
              <a:t>// </a:t>
            </a:r>
            <a:r>
              <a:rPr sz="1200" b="1" dirty="0"/>
              <a:t>定义局部内部类的子类</a:t>
            </a:r>
            <a:endParaRPr sz="1200" dirty="0"/>
          </a:p>
          <a:p>
            <a:r>
              <a:rPr sz="1200" b="1" dirty="0"/>
              <a:t>		</a:t>
            </a:r>
            <a:r>
              <a:rPr lang="en-US" sz="1200" b="1" dirty="0" err="1"/>
              <a:t>int</a:t>
            </a:r>
            <a:r>
              <a:rPr lang="en-US" sz="1200" b="1" dirty="0"/>
              <a:t> b;</a:t>
            </a:r>
            <a:endParaRPr lang="en-US" sz="1200" dirty="0"/>
          </a:p>
          <a:p>
            <a:r>
              <a:rPr lang="en-US" sz="1200" b="1" dirty="0"/>
              <a:t>	}</a:t>
            </a:r>
            <a:r>
              <a:rPr lang="en-US" sz="1200" dirty="0"/>
              <a:t>	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InnerSub</a:t>
            </a:r>
            <a:r>
              <a:rPr lang="en-US" sz="1200" dirty="0"/>
              <a:t> is = new </a:t>
            </a:r>
            <a:r>
              <a:rPr lang="en-US" sz="1200" dirty="0" err="1"/>
              <a:t>InnerSub</a:t>
            </a:r>
            <a:r>
              <a:rPr lang="en-US" sz="1200" dirty="0"/>
              <a:t>(); </a:t>
            </a:r>
            <a:r>
              <a:rPr lang="en-US" altLang="zh-CN" sz="1200" dirty="0"/>
              <a:t>// </a:t>
            </a:r>
            <a:r>
              <a:rPr sz="1200" dirty="0"/>
              <a:t>创建局部内部类的对象</a:t>
            </a:r>
          </a:p>
          <a:p>
            <a:r>
              <a:rPr sz="1200" dirty="0"/>
              <a:t>	</a:t>
            </a:r>
            <a:r>
              <a:rPr lang="en-US" sz="1200" dirty="0" err="1"/>
              <a:t>is.a</a:t>
            </a:r>
            <a:r>
              <a:rPr lang="en-US" sz="1200" dirty="0"/>
              <a:t> = 5; </a:t>
            </a:r>
            <a:r>
              <a:rPr lang="en-US" sz="1200" dirty="0" err="1"/>
              <a:t>is.b</a:t>
            </a:r>
            <a:r>
              <a:rPr lang="en-US" sz="1200" dirty="0"/>
              <a:t> = 8;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System.out.println</a:t>
            </a:r>
            <a:r>
              <a:rPr lang="en-US" sz="1200" dirty="0"/>
              <a:t>("</a:t>
            </a:r>
            <a:r>
              <a:rPr lang="en-US" sz="1200" dirty="0" err="1"/>
              <a:t>InnerSub</a:t>
            </a:r>
            <a:r>
              <a:rPr sz="1200" dirty="0"/>
              <a:t>对象的</a:t>
            </a:r>
            <a:r>
              <a:rPr lang="en-US" sz="1200" dirty="0"/>
              <a:t>a</a:t>
            </a:r>
            <a:r>
              <a:rPr sz="1200" dirty="0"/>
              <a:t>和</a:t>
            </a:r>
            <a:r>
              <a:rPr lang="en-US" sz="1200" dirty="0"/>
              <a:t>b</a:t>
            </a:r>
            <a:r>
              <a:rPr sz="1200" dirty="0"/>
              <a:t>实例变量是：</a:t>
            </a:r>
            <a:r>
              <a:rPr lang="en-US" altLang="zh-CN" sz="1200" dirty="0"/>
              <a:t>“ + </a:t>
            </a:r>
            <a:r>
              <a:rPr lang="en-US" sz="1200" dirty="0" err="1"/>
              <a:t>is.a</a:t>
            </a:r>
            <a:r>
              <a:rPr lang="en-US" sz="1200" dirty="0"/>
              <a:t> + "," + </a:t>
            </a:r>
            <a:r>
              <a:rPr lang="en-US" sz="1200" dirty="0" err="1"/>
              <a:t>is.b</a:t>
            </a:r>
            <a:r>
              <a:rPr lang="en-US" sz="1200" dirty="0"/>
              <a:t>);</a:t>
            </a:r>
          </a:p>
          <a:p>
            <a:r>
              <a:rPr lang="en-US" sz="1200" dirty="0"/>
              <a:t>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052" y="4136520"/>
            <a:ext cx="484014" cy="484014"/>
          </a:xfrm>
          <a:prstGeom prst="rect">
            <a:avLst/>
          </a:prstGeom>
        </p:spPr>
      </p:pic>
      <p:sp>
        <p:nvSpPr>
          <p:cNvPr id="11" name="文本框 6"/>
          <p:cNvSpPr txBox="1"/>
          <p:nvPr/>
        </p:nvSpPr>
        <p:spPr>
          <a:xfrm>
            <a:off x="192061" y="4589479"/>
            <a:ext cx="5937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仿宋 Std R" pitchFamily="18" charset="-122"/>
                <a:ea typeface="Adobe 仿宋 Std R" pitchFamily="18" charset="-122"/>
              </a:rPr>
              <a:t>注意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9" grpId="0" uiExpand="1" build="p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1610575-C35F-4948-9A5B-E3E650F4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C5631D-8C5E-4F0A-81E7-62C5B7F2ECF5}"/>
              </a:ext>
            </a:extLst>
          </p:cNvPr>
          <p:cNvSpPr/>
          <p:nvPr/>
        </p:nvSpPr>
        <p:spPr>
          <a:xfrm>
            <a:off x="1835696" y="1059582"/>
            <a:ext cx="45720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上述代码在</a:t>
            </a:r>
            <a:r>
              <a:rPr lang="en-US" altLang="zh-CN" dirty="0"/>
              <a:t>main()</a:t>
            </a:r>
            <a:r>
              <a:rPr lang="zh-CN" altLang="en-US" dirty="0"/>
              <a:t>方法中定义了两个局部内部类</a:t>
            </a:r>
            <a:r>
              <a:rPr lang="en-US" altLang="zh-CN" dirty="0" err="1"/>
              <a:t>InnerBase</a:t>
            </a:r>
            <a:r>
              <a:rPr lang="zh-CN" altLang="en-US" dirty="0"/>
              <a:t>和</a:t>
            </a:r>
            <a:r>
              <a:rPr lang="en-US" altLang="zh-CN" dirty="0" err="1"/>
              <a:t>InnerSub</a:t>
            </a:r>
            <a:r>
              <a:rPr lang="zh-CN" altLang="en-US" dirty="0"/>
              <a:t>，编译后会生成三个</a:t>
            </a:r>
            <a:r>
              <a:rPr lang="en-US" altLang="zh-CN" dirty="0"/>
              <a:t>class</a:t>
            </a:r>
            <a:r>
              <a:rPr lang="zh-CN" altLang="en-US" dirty="0"/>
              <a:t>文件：</a:t>
            </a:r>
            <a:r>
              <a:rPr lang="en-US" altLang="zh-CN" dirty="0" err="1"/>
              <a:t>LocalInnerClass.class</a:t>
            </a:r>
            <a:r>
              <a:rPr lang="zh-CN" altLang="en-US" dirty="0"/>
              <a:t>、</a:t>
            </a:r>
            <a:r>
              <a:rPr lang="en-US" altLang="zh-CN" dirty="0"/>
              <a:t>LocalInnerClass$1InnerBase.class</a:t>
            </a:r>
            <a:r>
              <a:rPr lang="zh-CN" altLang="en-US" dirty="0"/>
              <a:t>、</a:t>
            </a:r>
            <a:r>
              <a:rPr lang="en-US" altLang="zh-CN" dirty="0"/>
              <a:t>LocalInnerClass$1InnerSub.class</a:t>
            </a:r>
            <a:r>
              <a:rPr lang="zh-CN" altLang="en-US" dirty="0"/>
              <a:t>。局部内部类的</a:t>
            </a:r>
            <a:r>
              <a:rPr lang="en-US" altLang="zh-CN" dirty="0"/>
              <a:t>class</a:t>
            </a:r>
            <a:r>
              <a:rPr lang="zh-CN" altLang="en-US" dirty="0"/>
              <a:t>文件形式都是“外部类名</a:t>
            </a:r>
            <a:r>
              <a:rPr lang="en-US" altLang="zh-CN" dirty="0"/>
              <a:t>$N</a:t>
            </a:r>
            <a:r>
              <a:rPr lang="zh-CN" altLang="en-US" dirty="0"/>
              <a:t>内部类名</a:t>
            </a:r>
            <a:r>
              <a:rPr lang="en-US" altLang="zh-CN" dirty="0"/>
              <a:t>.class</a:t>
            </a:r>
            <a:r>
              <a:rPr lang="zh-CN" altLang="en-US" dirty="0"/>
              <a:t>”，需要注意</a:t>
            </a:r>
            <a:r>
              <a:rPr lang="en-US" altLang="zh-CN" dirty="0"/>
              <a:t>$</a:t>
            </a:r>
            <a:r>
              <a:rPr lang="zh-CN" altLang="en-US" dirty="0"/>
              <a:t>符号后面多了一个数字，这是因为有可能有两个以上的同名局部类（处于不同方法中），所以使用一个数字进行区分。</a:t>
            </a:r>
          </a:p>
        </p:txBody>
      </p:sp>
    </p:spTree>
    <p:extLst>
      <p:ext uri="{BB962C8B-B14F-4D97-AF65-F5344CB8AC3E}">
        <p14:creationId xmlns:p14="http://schemas.microsoft.com/office/powerpoint/2010/main" val="35814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143372" y="857238"/>
            <a:ext cx="4564042" cy="364333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类与类之间存在六种关系：</a:t>
            </a:r>
          </a:p>
          <a:p>
            <a:pPr lvl="0"/>
            <a:r>
              <a:rPr lang="zh-CN" altLang="en-US" sz="1800" dirty="0"/>
              <a:t>继承</a:t>
            </a:r>
            <a:r>
              <a:rPr lang="en-US" altLang="zh-CN" sz="1800" dirty="0">
                <a:sym typeface="Wingdings" panose="05000000000000000000" pitchFamily="2" charset="2"/>
              </a:rPr>
              <a:t>(</a:t>
            </a:r>
            <a:r>
              <a:rPr lang="zh-CN" altLang="en-US" sz="1800" dirty="0"/>
              <a:t>添加自己的特有功能。继承也称为泛化，表现的是一种共性与特性的关系</a:t>
            </a:r>
            <a:r>
              <a:rPr lang="en-US" altLang="zh-CN" sz="1800" dirty="0">
                <a:sym typeface="Wingdings" panose="05000000000000000000" pitchFamily="2" charset="2"/>
              </a:rPr>
              <a:t>)</a:t>
            </a:r>
            <a:endParaRPr lang="zh-CN" altLang="en-US" sz="1800" dirty="0"/>
          </a:p>
          <a:p>
            <a:pPr lvl="0"/>
            <a:r>
              <a:rPr lang="zh-CN" altLang="en-US" sz="1800" dirty="0"/>
              <a:t>实现</a:t>
            </a:r>
            <a:r>
              <a:rPr lang="en-US" altLang="zh-CN" sz="1800" dirty="0"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ym typeface="Wingdings" panose="05000000000000000000" pitchFamily="2" charset="2"/>
              </a:rPr>
              <a:t>类实现一个或多个接口</a:t>
            </a:r>
            <a:r>
              <a:rPr lang="en-US" altLang="zh-CN" sz="1800" dirty="0">
                <a:sym typeface="Wingdings" panose="05000000000000000000" pitchFamily="2" charset="2"/>
              </a:rPr>
              <a:t>)</a:t>
            </a:r>
            <a:endParaRPr lang="zh-CN" altLang="en-US" sz="1800" dirty="0"/>
          </a:p>
          <a:p>
            <a:pPr lvl="0"/>
            <a:r>
              <a:rPr lang="zh-CN" altLang="en-US" sz="1800" dirty="0"/>
              <a:t>依赖</a:t>
            </a:r>
            <a:r>
              <a:rPr lang="en-US" altLang="zh-CN" sz="1800" dirty="0"/>
              <a:t>(</a:t>
            </a:r>
            <a:r>
              <a:rPr lang="zh-CN" altLang="en-US" sz="1800" dirty="0"/>
              <a:t>方法中操作另外一个类的对象</a:t>
            </a:r>
            <a:r>
              <a:rPr lang="en-US" altLang="zh-CN" sz="1800" dirty="0"/>
              <a:t>)</a:t>
            </a:r>
            <a:endParaRPr lang="zh-CN" altLang="en-US" sz="1800" dirty="0"/>
          </a:p>
          <a:p>
            <a:pPr lvl="0"/>
            <a:r>
              <a:rPr lang="zh-CN" altLang="en-US" sz="1800" dirty="0"/>
              <a:t>关联</a:t>
            </a:r>
            <a:r>
              <a:rPr lang="en-US" altLang="zh-CN" sz="1800" dirty="0">
                <a:sym typeface="Wingdings" panose="05000000000000000000" pitchFamily="2" charset="2"/>
              </a:rPr>
              <a:t>(</a:t>
            </a:r>
            <a:r>
              <a:rPr lang="zh-CN" altLang="en-US" sz="1800" dirty="0">
                <a:sym typeface="Wingdings" panose="05000000000000000000" pitchFamily="2" charset="2"/>
              </a:rPr>
              <a:t>使用类作为成员变量</a:t>
            </a:r>
            <a:r>
              <a:rPr lang="en-US" altLang="zh-CN" sz="1800" dirty="0">
                <a:sym typeface="Wingdings" panose="05000000000000000000" pitchFamily="2" charset="2"/>
              </a:rPr>
              <a:t>)</a:t>
            </a:r>
            <a:endParaRPr lang="zh-CN" altLang="en-US" sz="1800" dirty="0"/>
          </a:p>
          <a:p>
            <a:pPr lvl="0"/>
            <a:r>
              <a:rPr lang="zh-CN" altLang="en-US" sz="1800" dirty="0"/>
              <a:t>聚合：</a:t>
            </a:r>
          </a:p>
          <a:p>
            <a:pPr lvl="0"/>
            <a:r>
              <a:rPr lang="zh-CN" altLang="en-US" sz="1800" dirty="0"/>
              <a:t>组成</a:t>
            </a:r>
            <a:r>
              <a:rPr lang="zh-CN" altLang="en-US" dirty="0"/>
              <a:t>：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 </a:t>
            </a:r>
            <a:r>
              <a:rPr dirty="0"/>
              <a:t>关系概述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85813" y="930595"/>
            <a:ext cx="2643187" cy="278224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00039" y="428610"/>
            <a:ext cx="8215365" cy="4286259"/>
          </a:xfrm>
        </p:spPr>
        <p:txBody>
          <a:bodyPr/>
          <a:lstStyle/>
          <a:p>
            <a:r>
              <a:rPr lang="zh-CN" dirty="0"/>
              <a:t>匿名内部类就是没有名字的内部类。匿名内部类适合只需要使用一次的类，当创建一个匿名类时会立即创建该类的一个实例，该类的定义会立即消失，不能重复使用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5.4.4  </a:t>
            </a:r>
            <a:r>
              <a:rPr dirty="0"/>
              <a:t>匿名内部类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857224" y="1955313"/>
            <a:ext cx="7858180" cy="2973891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AnonymousClassDemo</a:t>
            </a:r>
            <a:r>
              <a:rPr lang="en-US" sz="1400" dirty="0"/>
              <a:t> { </a:t>
            </a:r>
            <a:endParaRPr sz="1400" dirty="0"/>
          </a:p>
          <a:p>
            <a:r>
              <a:rPr lang="en-US" sz="1400" dirty="0"/>
              <a:t>	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 { </a:t>
            </a:r>
            <a:endParaRPr sz="1400" dirty="0"/>
          </a:p>
          <a:p>
            <a:r>
              <a:rPr lang="en-US" sz="1400" dirty="0"/>
              <a:t>		</a:t>
            </a:r>
            <a:r>
              <a:rPr lang="en-US" sz="1400" dirty="0" err="1"/>
              <a:t>System.out.println</a:t>
            </a:r>
            <a:r>
              <a:rPr lang="en-US" sz="1400" dirty="0"/>
              <a:t>(</a:t>
            </a:r>
            <a:r>
              <a:rPr lang="en-US" sz="1400" b="1" dirty="0"/>
              <a:t>new Object() {</a:t>
            </a:r>
            <a:endParaRPr sz="1400" dirty="0"/>
          </a:p>
          <a:p>
            <a:r>
              <a:rPr lang="en-US" sz="1400" b="1" dirty="0"/>
              <a:t>			public String </a:t>
            </a:r>
            <a:r>
              <a:rPr lang="en-US" sz="1400" b="1" dirty="0" err="1"/>
              <a:t>toString</a:t>
            </a:r>
            <a:r>
              <a:rPr lang="en-US" sz="1400" b="1" dirty="0"/>
              <a:t>() {</a:t>
            </a:r>
            <a:endParaRPr sz="1400" dirty="0"/>
          </a:p>
          <a:p>
            <a:r>
              <a:rPr lang="en-US" sz="1400" b="1" dirty="0"/>
              <a:t>				return "</a:t>
            </a:r>
            <a:r>
              <a:rPr sz="1400" b="1" dirty="0"/>
              <a:t>匿名类对象</a:t>
            </a:r>
            <a:r>
              <a:rPr lang="en-US" sz="1400" b="1" dirty="0"/>
              <a:t>";</a:t>
            </a:r>
            <a:endParaRPr sz="1400" dirty="0"/>
          </a:p>
          <a:p>
            <a:r>
              <a:rPr lang="en-US" sz="1400" b="1" dirty="0"/>
              <a:t>			}</a:t>
            </a:r>
            <a:endParaRPr sz="1400" dirty="0"/>
          </a:p>
          <a:p>
            <a:r>
              <a:rPr lang="en-US" sz="1400" b="1" dirty="0"/>
              <a:t>		}</a:t>
            </a:r>
            <a:r>
              <a:rPr lang="en-US" sz="1400" dirty="0"/>
              <a:t>); </a:t>
            </a:r>
            <a:endParaRPr sz="1400" dirty="0"/>
          </a:p>
          <a:p>
            <a:r>
              <a:rPr lang="en-US" sz="1400" dirty="0"/>
              <a:t>	} </a:t>
            </a:r>
            <a:r>
              <a:rPr lang="en-US" altLang="zh-CN" sz="1400" dirty="0"/>
              <a:t>//</a:t>
            </a:r>
            <a:r>
              <a:rPr lang="zh-CN" altLang="en-US" sz="1400" dirty="0"/>
              <a:t>创建一个匿名类的对象，该匿名类重写</a:t>
            </a:r>
            <a:r>
              <a:rPr lang="en-US" altLang="zh-CN" sz="1400" dirty="0"/>
              <a:t>Object</a:t>
            </a:r>
            <a:r>
              <a:rPr lang="zh-CN" altLang="en-US" sz="1400" dirty="0"/>
              <a:t>父类的</a:t>
            </a:r>
            <a:r>
              <a:rPr lang="en-US" altLang="zh-CN" sz="1400" dirty="0"/>
              <a:t>toString()</a:t>
            </a:r>
            <a:r>
              <a:rPr lang="zh-CN" altLang="en-US" sz="1400" dirty="0"/>
              <a:t>方法。</a:t>
            </a:r>
            <a:endParaRPr sz="1400" dirty="0"/>
          </a:p>
          <a:p>
            <a:r>
              <a:rPr lang="en-US" sz="1400" dirty="0"/>
              <a:t>}</a:t>
            </a:r>
            <a:endParaRPr sz="1400" dirty="0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标题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" name="文本占位符 34"/>
          <p:cNvSpPr>
            <a:spLocks noGrp="1"/>
          </p:cNvSpPr>
          <p:nvPr>
            <p:ph type="body" sz="quarter" idx="11"/>
          </p:nvPr>
        </p:nvSpPr>
        <p:spPr>
          <a:xfrm>
            <a:off x="1714480" y="857238"/>
            <a:ext cx="7072362" cy="2857520"/>
          </a:xfrm>
        </p:spPr>
        <p:txBody>
          <a:bodyPr/>
          <a:lstStyle/>
          <a:p>
            <a:pPr lvl="0"/>
            <a:r>
              <a:rPr lang="en-US" dirty="0"/>
              <a:t>1</a:t>
            </a:r>
            <a:r>
              <a:rPr dirty="0"/>
              <a:t>、匿名内部类不能有构造方法；</a:t>
            </a:r>
            <a:r>
              <a:rPr lang="zh-CN" altLang="en-US" dirty="0"/>
              <a:t>（没有类名）</a:t>
            </a:r>
            <a:endParaRPr dirty="0"/>
          </a:p>
          <a:p>
            <a:pPr lvl="0"/>
            <a:r>
              <a:rPr lang="en-US" dirty="0"/>
              <a:t>2</a:t>
            </a:r>
            <a:r>
              <a:rPr dirty="0"/>
              <a:t>、匿名内部类不能定义任何静态成员、方法和类，但非静态的方法、属性、内部类是可以定义的；</a:t>
            </a:r>
          </a:p>
          <a:p>
            <a:pPr lvl="0"/>
            <a:r>
              <a:rPr lang="en-US" dirty="0"/>
              <a:t>3</a:t>
            </a:r>
            <a:r>
              <a:rPr dirty="0"/>
              <a:t>、只能创建匿名内部类的一个实例；</a:t>
            </a:r>
          </a:p>
          <a:p>
            <a:pPr lvl="0"/>
            <a:r>
              <a:rPr lang="en-US" dirty="0"/>
              <a:t>4</a:t>
            </a:r>
            <a:r>
              <a:rPr dirty="0"/>
              <a:t>、一个匿名内部类一定跟在</a:t>
            </a:r>
            <a:r>
              <a:rPr lang="en-US" dirty="0"/>
              <a:t>new</a:t>
            </a:r>
            <a:r>
              <a:rPr dirty="0"/>
              <a:t>的后面，创建其实现的接口或父类的对象。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571868" y="642924"/>
            <a:ext cx="4643470" cy="3571900"/>
          </a:xfrm>
        </p:spPr>
        <p:txBody>
          <a:bodyPr/>
          <a:lstStyle/>
          <a:p>
            <a:pPr>
              <a:buNone/>
            </a:pPr>
            <a:r>
              <a:rPr lang="zh-CN" dirty="0"/>
              <a:t>单例模式实现方式：</a:t>
            </a:r>
          </a:p>
          <a:p>
            <a:pPr lvl="0"/>
            <a:r>
              <a:rPr lang="zh-CN" dirty="0"/>
              <a:t>构造方法私有；</a:t>
            </a:r>
          </a:p>
          <a:p>
            <a:pPr lvl="0"/>
            <a:r>
              <a:rPr lang="zh-CN" dirty="0"/>
              <a:t>用一个私有的静态变量引用实例；</a:t>
            </a:r>
          </a:p>
          <a:p>
            <a:pPr lvl="0"/>
            <a:r>
              <a:rPr lang="zh-CN" dirty="0"/>
              <a:t>提供一个公有的静态方法获取实例。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5.5  </a:t>
            </a:r>
            <a:r>
              <a:rPr dirty="0"/>
              <a:t>单例模式</a:t>
            </a:r>
          </a:p>
        </p:txBody>
      </p:sp>
      <p:pic>
        <p:nvPicPr>
          <p:cNvPr id="7" name="图片占位符 6" descr="图片2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51" r="335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SingletonDemo.java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1000114"/>
            <a:ext cx="4429156" cy="3416320"/>
          </a:xfrm>
        </p:spPr>
        <p:txBody>
          <a:bodyPr/>
          <a:lstStyle/>
          <a:p>
            <a:r>
              <a:rPr lang="en-US" sz="1200" dirty="0"/>
              <a:t>// </a:t>
            </a:r>
            <a:r>
              <a:rPr sz="1200" dirty="0"/>
              <a:t>单例模式</a:t>
            </a:r>
          </a:p>
          <a:p>
            <a:r>
              <a:rPr lang="en-US" sz="1200" b="1" dirty="0"/>
              <a:t>class Singleton </a:t>
            </a:r>
            <a:r>
              <a:rPr lang="en-US" sz="1200" dirty="0"/>
              <a:t> </a:t>
            </a:r>
            <a:r>
              <a:rPr lang="en-US" sz="1200" b="1" dirty="0"/>
              <a:t>{</a:t>
            </a:r>
            <a:endParaRPr sz="1200" dirty="0"/>
          </a:p>
          <a:p>
            <a:r>
              <a:rPr lang="en-US" sz="1200" b="1" dirty="0"/>
              <a:t>  private static Singleton instance = null;</a:t>
            </a:r>
          </a:p>
          <a:p>
            <a:r>
              <a:rPr lang="en-US" sz="1200" b="1" dirty="0"/>
              <a:t>  </a:t>
            </a:r>
            <a:r>
              <a:rPr lang="en-US" altLang="zh-CN" sz="1200" b="1" dirty="0"/>
              <a:t>private </a:t>
            </a:r>
            <a:r>
              <a:rPr lang="en-US" sz="1200" b="1" dirty="0"/>
              <a:t>Singleton(){</a:t>
            </a:r>
          </a:p>
          <a:p>
            <a:r>
              <a:rPr lang="en-US" sz="1200" b="1" dirty="0"/>
              <a:t>  }</a:t>
            </a:r>
            <a:endParaRPr sz="1200" dirty="0"/>
          </a:p>
          <a:p>
            <a:r>
              <a:rPr lang="en-US" sz="1200" b="1" dirty="0"/>
              <a:t>  public static Singleton </a:t>
            </a:r>
            <a:r>
              <a:rPr lang="en-US" sz="1200" b="1" dirty="0" err="1"/>
              <a:t>getInstance</a:t>
            </a:r>
            <a:r>
              <a:rPr lang="en-US" sz="1200" b="1" dirty="0"/>
              <a:t>() {</a:t>
            </a:r>
            <a:endParaRPr sz="1200" dirty="0"/>
          </a:p>
          <a:p>
            <a:r>
              <a:rPr lang="en-US" sz="1200" b="1" dirty="0"/>
              <a:t>    // </a:t>
            </a:r>
            <a:r>
              <a:rPr sz="1200" b="1" dirty="0"/>
              <a:t>在第一次使用时生成实例，提高了效率！</a:t>
            </a:r>
            <a:endParaRPr sz="1200" dirty="0"/>
          </a:p>
          <a:p>
            <a:r>
              <a:rPr lang="en-US" sz="1200" b="1" dirty="0"/>
              <a:t>    if (instance == null)</a:t>
            </a:r>
            <a:endParaRPr sz="1200" dirty="0"/>
          </a:p>
          <a:p>
            <a:r>
              <a:rPr lang="en-US" sz="1200" b="1" dirty="0"/>
              <a:t>	instance = new Singleton();</a:t>
            </a:r>
            <a:endParaRPr sz="1200" dirty="0"/>
          </a:p>
          <a:p>
            <a:r>
              <a:rPr lang="en-US" sz="1200" b="1" dirty="0"/>
              <a:t>	return instance;</a:t>
            </a:r>
            <a:endParaRPr sz="1200" dirty="0"/>
          </a:p>
          <a:p>
            <a:r>
              <a:rPr lang="en-US" sz="1200" b="1" dirty="0"/>
              <a:t>   }</a:t>
            </a:r>
            <a:endParaRPr sz="1200" dirty="0"/>
          </a:p>
          <a:p>
            <a:r>
              <a:rPr lang="en-US" sz="1200" b="1" dirty="0"/>
              <a:t>}</a:t>
            </a:r>
            <a:endParaRPr sz="12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1000114"/>
            <a:ext cx="4429156" cy="3416320"/>
          </a:xfrm>
        </p:spPr>
        <p:txBody>
          <a:bodyPr/>
          <a:lstStyle/>
          <a:p>
            <a:r>
              <a:rPr lang="en-US" sz="1200" dirty="0"/>
              <a:t>public class </a:t>
            </a:r>
            <a:r>
              <a:rPr lang="en-US" sz="1200" dirty="0" err="1"/>
              <a:t>SingletonDemo</a:t>
            </a:r>
            <a:r>
              <a:rPr lang="en-US" sz="1200" dirty="0"/>
              <a:t> {</a:t>
            </a:r>
          </a:p>
          <a:p>
            <a:endParaRPr sz="1200" dirty="0"/>
          </a:p>
          <a:p>
            <a:r>
              <a:rPr lang="en-US" sz="1200" dirty="0"/>
              <a:t> public static void main(String[] </a:t>
            </a:r>
            <a:r>
              <a:rPr lang="en-US" sz="1200" dirty="0" err="1"/>
              <a:t>args</a:t>
            </a:r>
            <a:r>
              <a:rPr lang="en-US" sz="1200" dirty="0"/>
              <a:t>) {</a:t>
            </a:r>
            <a:endParaRPr sz="1200" dirty="0"/>
          </a:p>
          <a:p>
            <a:r>
              <a:rPr lang="en-US" sz="1200" dirty="0"/>
              <a:t>   Singleton s1 = </a:t>
            </a:r>
            <a:r>
              <a:rPr lang="en-US" sz="1200" dirty="0" err="1"/>
              <a:t>Singleton.getInstance</a:t>
            </a:r>
            <a:r>
              <a:rPr lang="en-US" sz="1200" dirty="0"/>
              <a:t>();</a:t>
            </a:r>
            <a:endParaRPr sz="1200" dirty="0"/>
          </a:p>
          <a:p>
            <a:r>
              <a:rPr lang="en-US" sz="1200" dirty="0"/>
              <a:t>   Singleton s2 = </a:t>
            </a:r>
            <a:r>
              <a:rPr lang="en-US" sz="1200" dirty="0" err="1"/>
              <a:t>Singleton.getInstance</a:t>
            </a:r>
            <a:r>
              <a:rPr lang="en-US" sz="1200" dirty="0"/>
              <a:t>();</a:t>
            </a:r>
          </a:p>
          <a:p>
            <a:endParaRPr sz="1200" dirty="0"/>
          </a:p>
          <a:p>
            <a:r>
              <a:rPr lang="en-US" sz="1200" dirty="0"/>
              <a:t>   if (s1 == s2) {	 </a:t>
            </a:r>
          </a:p>
          <a:p>
            <a:r>
              <a:rPr lang="en-US" sz="1200" dirty="0"/>
              <a:t>     </a:t>
            </a:r>
            <a:r>
              <a:rPr lang="en-US" sz="1200" dirty="0" err="1"/>
              <a:t>System.out.println</a:t>
            </a:r>
            <a:r>
              <a:rPr lang="en-US" sz="1200" dirty="0"/>
              <a:t>("s1</a:t>
            </a:r>
            <a:r>
              <a:rPr sz="1200" dirty="0"/>
              <a:t>和</a:t>
            </a:r>
            <a:r>
              <a:rPr lang="en-US" sz="1200" dirty="0"/>
              <a:t>s2</a:t>
            </a:r>
            <a:r>
              <a:rPr sz="1200" dirty="0"/>
              <a:t>是同一个对象</a:t>
            </a:r>
            <a:r>
              <a:rPr lang="en-US" sz="1200" dirty="0"/>
              <a:t>");</a:t>
            </a:r>
            <a:endParaRPr sz="1200" dirty="0"/>
          </a:p>
          <a:p>
            <a:r>
              <a:rPr lang="en-US" sz="1200" dirty="0"/>
              <a:t>    }</a:t>
            </a:r>
            <a:endParaRPr sz="1200" dirty="0"/>
          </a:p>
          <a:p>
            <a:r>
              <a:rPr lang="en-US" sz="1200" dirty="0"/>
              <a:t>  } </a:t>
            </a:r>
            <a:endParaRPr sz="1200" dirty="0"/>
          </a:p>
          <a:p>
            <a:r>
              <a:rPr lang="en-US" sz="1200" dirty="0"/>
              <a:t>}</a:t>
            </a:r>
          </a:p>
          <a:p>
            <a:endParaRPr sz="1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8917E5-47B8-45BA-B545-60A3B3382B68}"/>
              </a:ext>
            </a:extLst>
          </p:cNvPr>
          <p:cNvSpPr/>
          <p:nvPr/>
        </p:nvSpPr>
        <p:spPr>
          <a:xfrm>
            <a:off x="2558468" y="4618606"/>
            <a:ext cx="402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不必每次都创建新对象，提高了效率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 animBg="1"/>
      <p:bldP spid="8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补充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957C37-8F56-4CB1-B28A-27C18F8DD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-92546"/>
            <a:ext cx="771846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16BA61-80FA-4D4A-97C8-062A5A394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696515"/>
            <a:ext cx="8207375" cy="3750469"/>
          </a:xfrm>
        </p:spPr>
        <p:txBody>
          <a:bodyPr/>
          <a:lstStyle/>
          <a:p>
            <a:r>
              <a:rPr lang="zh-CN" altLang="en-US" dirty="0"/>
              <a:t>静态（</a:t>
            </a:r>
            <a:r>
              <a:rPr lang="en-US" altLang="zh-CN" dirty="0"/>
              <a:t>static</a:t>
            </a:r>
            <a:r>
              <a:rPr lang="zh-CN" altLang="en-US" dirty="0"/>
              <a:t>）方法，私有（</a:t>
            </a:r>
            <a:r>
              <a:rPr lang="en-US" altLang="zh-CN" dirty="0"/>
              <a:t>private</a:t>
            </a:r>
            <a:r>
              <a:rPr lang="zh-CN" altLang="en-US" dirty="0"/>
              <a:t>）方法，</a:t>
            </a:r>
            <a:r>
              <a:rPr lang="en-US" altLang="zh-CN" dirty="0"/>
              <a:t>final</a:t>
            </a:r>
            <a:r>
              <a:rPr lang="zh-CN" altLang="en-US" dirty="0"/>
              <a:t>方法  不能重写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9" y="428610"/>
            <a:ext cx="8207375" cy="642939"/>
          </a:xfrm>
        </p:spPr>
        <p:txBody>
          <a:bodyPr/>
          <a:lstStyle/>
          <a:p>
            <a:r>
              <a:rPr dirty="0"/>
              <a:t>OverrideDemo.java</a:t>
            </a:r>
            <a:endParaRPr 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36586" y="223227"/>
            <a:ext cx="4846637" cy="410765"/>
          </a:xfrm>
        </p:spPr>
        <p:txBody>
          <a:bodyPr/>
          <a:lstStyle/>
          <a:p>
            <a:r>
              <a:rPr lang="zh-CN" altLang="en-US" dirty="0"/>
              <a:t>父类引用指向子类对象</a:t>
            </a:r>
            <a:r>
              <a:rPr lang="en-US" altLang="zh-CN" dirty="0"/>
              <a:t>(</a:t>
            </a:r>
            <a:r>
              <a:rPr lang="zh-CN" altLang="en-US" dirty="0"/>
              <a:t>转型</a:t>
            </a:r>
            <a:r>
              <a:rPr lang="en-US" altLang="zh-CN" dirty="0"/>
              <a:t>)</a:t>
            </a:r>
            <a:br>
              <a:rPr lang="zh-CN" altLang="en-US" dirty="0"/>
            </a:br>
            <a:endParaRPr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42844" y="857239"/>
            <a:ext cx="4429156" cy="4266553"/>
          </a:xfrm>
        </p:spPr>
        <p:txBody>
          <a:bodyPr/>
          <a:lstStyle/>
          <a:p>
            <a:r>
              <a:rPr lang="en-US" sz="1400" dirty="0"/>
              <a:t>//</a:t>
            </a:r>
            <a:r>
              <a:rPr sz="1400" dirty="0"/>
              <a:t>父类</a:t>
            </a:r>
          </a:p>
          <a:p>
            <a:r>
              <a:rPr lang="en-US" sz="1400" dirty="0"/>
              <a:t>class Base {</a:t>
            </a:r>
            <a:endParaRPr sz="1400" dirty="0"/>
          </a:p>
          <a:p>
            <a:r>
              <a:rPr lang="en-US" sz="1400" b="1" dirty="0"/>
              <a:t>   public void print() {</a:t>
            </a:r>
            <a:endParaRPr sz="1400" dirty="0"/>
          </a:p>
          <a:p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父类</a:t>
            </a:r>
            <a:r>
              <a:rPr lang="en-US" sz="1400" b="1" dirty="0"/>
              <a:t>...");}</a:t>
            </a:r>
            <a:r>
              <a:rPr lang="en-US" sz="1400" dirty="0"/>
              <a:t>} </a:t>
            </a:r>
            <a:endParaRPr sz="1400" dirty="0"/>
          </a:p>
          <a:p>
            <a:r>
              <a:rPr lang="en-US" sz="1400" dirty="0"/>
              <a:t>//</a:t>
            </a:r>
            <a:r>
              <a:rPr sz="1400" dirty="0"/>
              <a:t>子类</a:t>
            </a:r>
          </a:p>
          <a:p>
            <a:r>
              <a:rPr lang="en-US" sz="1400" dirty="0"/>
              <a:t>class Son extends Base {</a:t>
            </a:r>
            <a:endParaRPr sz="1400" dirty="0"/>
          </a:p>
          <a:p>
            <a:r>
              <a:rPr lang="en-US" sz="1400" dirty="0"/>
              <a:t>// </a:t>
            </a:r>
            <a:r>
              <a:rPr sz="1400" dirty="0"/>
              <a:t>重写父类的</a:t>
            </a:r>
            <a:r>
              <a:rPr lang="en-US" sz="1400" dirty="0"/>
              <a:t>print()</a:t>
            </a:r>
            <a:r>
              <a:rPr sz="1400" dirty="0"/>
              <a:t>方法</a:t>
            </a:r>
          </a:p>
          <a:p>
            <a:r>
              <a:rPr lang="en-US" sz="1400" b="1" dirty="0"/>
              <a:t>  public void print() {</a:t>
            </a:r>
            <a:endParaRPr sz="1400" dirty="0"/>
          </a:p>
          <a:p>
            <a:r>
              <a:rPr lang="en-US" sz="1400" b="1" dirty="0"/>
              <a:t>    </a:t>
            </a:r>
            <a:r>
              <a:rPr lang="en-US" sz="1400" b="1" dirty="0" err="1"/>
              <a:t>System.out.println</a:t>
            </a:r>
            <a:r>
              <a:rPr lang="en-US" sz="1400" b="1" dirty="0"/>
              <a:t>("</a:t>
            </a:r>
            <a:r>
              <a:rPr sz="1400" b="1" dirty="0"/>
              <a:t>子类</a:t>
            </a:r>
            <a:r>
              <a:rPr lang="en-US" sz="1400" b="1" dirty="0"/>
              <a:t>...");</a:t>
            </a:r>
            <a:endParaRPr sz="1400" dirty="0"/>
          </a:p>
          <a:p>
            <a:r>
              <a:rPr lang="en-US" sz="1400" b="1" dirty="0"/>
              <a:t>  }</a:t>
            </a:r>
            <a:r>
              <a:rPr lang="en-US" altLang="zh-CN" sz="1400" b="1" dirty="0"/>
              <a:t> 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public void print_111() {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b="1" dirty="0">
                <a:solidFill>
                  <a:srgbClr val="FF0000"/>
                </a:solidFill>
              </a:rPr>
              <a:t>    </a:t>
            </a:r>
            <a:r>
              <a:rPr lang="en-US" altLang="zh-CN" sz="1400" b="1" dirty="0" err="1">
                <a:solidFill>
                  <a:srgbClr val="FF0000"/>
                </a:solidFill>
              </a:rPr>
              <a:t>System.out.println</a:t>
            </a:r>
            <a:r>
              <a:rPr lang="en-US" altLang="zh-CN" sz="1400" b="1" dirty="0">
                <a:solidFill>
                  <a:srgbClr val="FF0000"/>
                </a:solidFill>
              </a:rPr>
              <a:t>(“</a:t>
            </a:r>
            <a:r>
              <a:rPr lang="zh-CN" altLang="en-US" sz="1400" b="1" dirty="0">
                <a:solidFill>
                  <a:srgbClr val="FF0000"/>
                </a:solidFill>
              </a:rPr>
              <a:t>子类独享</a:t>
            </a:r>
            <a:r>
              <a:rPr lang="en-US" altLang="zh-CN" sz="1400" b="1" dirty="0">
                <a:solidFill>
                  <a:srgbClr val="FF0000"/>
                </a:solidFill>
              </a:rPr>
              <a:t>...");</a:t>
            </a:r>
            <a:endParaRPr lang="zh-CN" altLang="en-US" sz="1400" dirty="0">
              <a:solidFill>
                <a:srgbClr val="FF0000"/>
              </a:solidFill>
            </a:endParaRPr>
          </a:p>
          <a:p>
            <a:r>
              <a:rPr lang="zh-CN" altLang="en-US" sz="1400" b="1" dirty="0">
                <a:solidFill>
                  <a:srgbClr val="FF0000"/>
                </a:solidFill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}</a:t>
            </a:r>
            <a:r>
              <a:rPr lang="en-US" sz="1400" dirty="0"/>
              <a:t>}</a:t>
            </a:r>
            <a:endParaRPr lang="zh-CN" altLang="en-US" sz="1400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4643438" y="857238"/>
            <a:ext cx="4429156" cy="2650726"/>
          </a:xfrm>
        </p:spPr>
        <p:txBody>
          <a:bodyPr/>
          <a:lstStyle/>
          <a:p>
            <a:r>
              <a:rPr lang="en-US" sz="1400" dirty="0"/>
              <a:t>public class </a:t>
            </a:r>
            <a:r>
              <a:rPr lang="en-US" sz="1400" dirty="0" err="1"/>
              <a:t>OverrideDemo</a:t>
            </a:r>
            <a:r>
              <a:rPr lang="en-US" sz="1400" dirty="0"/>
              <a:t> {</a:t>
            </a:r>
            <a:endParaRPr sz="1400" dirty="0"/>
          </a:p>
          <a:p>
            <a:r>
              <a:rPr lang="en-US" sz="1400" dirty="0"/>
              <a:t>public static void main(String[] </a:t>
            </a:r>
            <a:r>
              <a:rPr lang="en-US" sz="1400" dirty="0" err="1"/>
              <a:t>args</a:t>
            </a:r>
            <a:r>
              <a:rPr lang="en-US" sz="1400" dirty="0"/>
              <a:t>){</a:t>
            </a:r>
            <a:endParaRPr sz="1400" dirty="0"/>
          </a:p>
          <a:p>
            <a:r>
              <a:rPr lang="en-US" sz="1400" dirty="0"/>
              <a:t>	//</a:t>
            </a:r>
            <a:r>
              <a:rPr sz="1400" dirty="0"/>
              <a:t>多态</a:t>
            </a:r>
          </a:p>
          <a:p>
            <a:r>
              <a:rPr lang="en-US" sz="1400" dirty="0"/>
              <a:t>	</a:t>
            </a:r>
            <a:r>
              <a:rPr lang="en-US" sz="1400" b="1" dirty="0"/>
              <a:t>Base </a:t>
            </a:r>
            <a:r>
              <a:rPr lang="en-US" sz="1400" b="1" dirty="0" err="1"/>
              <a:t>obj</a:t>
            </a:r>
            <a:r>
              <a:rPr lang="en-US" sz="1400" b="1" dirty="0"/>
              <a:t> = new Son();</a:t>
            </a:r>
            <a:endParaRPr sz="1400" dirty="0"/>
          </a:p>
          <a:p>
            <a:r>
              <a:rPr lang="en-US" sz="1400" dirty="0"/>
              <a:t>	</a:t>
            </a:r>
            <a:r>
              <a:rPr lang="en-US" sz="1400" dirty="0" err="1"/>
              <a:t>obj.print</a:t>
            </a:r>
            <a:r>
              <a:rPr lang="en-US" sz="1400" dirty="0"/>
              <a:t>();</a:t>
            </a:r>
          </a:p>
          <a:p>
            <a:r>
              <a:rPr lang="en-US" sz="1400" dirty="0"/>
              <a:t>         </a:t>
            </a:r>
            <a:r>
              <a:rPr lang="en-US" sz="1400" b="1" dirty="0">
                <a:solidFill>
                  <a:srgbClr val="FF0000"/>
                </a:solidFill>
              </a:rPr>
              <a:t>obj.print_111();  </a:t>
            </a:r>
            <a:r>
              <a:rPr lang="en-US" altLang="zh-CN" sz="1400" b="1" dirty="0">
                <a:solidFill>
                  <a:srgbClr val="FF0000"/>
                </a:solidFill>
              </a:rPr>
              <a:t>×</a:t>
            </a:r>
          </a:p>
          <a:p>
            <a:r>
              <a:rPr lang="en-US" sz="1400" dirty="0"/>
              <a:t>}</a:t>
            </a:r>
            <a:endParaRPr sz="1400" dirty="0"/>
          </a:p>
          <a:p>
            <a:r>
              <a:rPr lang="en-US" sz="1400" dirty="0"/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E27965-6903-4611-96B1-D4D4B21CED95}"/>
              </a:ext>
            </a:extLst>
          </p:cNvPr>
          <p:cNvSpPr/>
          <p:nvPr/>
        </p:nvSpPr>
        <p:spPr>
          <a:xfrm>
            <a:off x="5652120" y="3889052"/>
            <a:ext cx="25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((Son)obj).print_111();  </a:t>
            </a:r>
            <a:r>
              <a:rPr lang="zh-CN" altLang="en-US" b="1" dirty="0">
                <a:solidFill>
                  <a:srgbClr val="FF0000"/>
                </a:solidFill>
              </a:rPr>
              <a:t>√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6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 animBg="1"/>
      <p:bldP spid="8" grpId="0" uiExpand="1" build="p" animBg="1"/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B1E7C64-26C9-47B7-BE15-CAFB462F7C35}"/>
              </a:ext>
            </a:extLst>
          </p:cNvPr>
          <p:cNvSpPr txBox="1"/>
          <p:nvPr/>
        </p:nvSpPr>
        <p:spPr bwMode="auto">
          <a:xfrm>
            <a:off x="467544" y="915566"/>
            <a:ext cx="7056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类其实也是一种数据类型，也可以发生数据类型转换，不过这种转换只有在</a:t>
            </a:r>
            <a:r>
              <a:rPr lang="zh-CN" altLang="en-US" b="1" dirty="0">
                <a:solidFill>
                  <a:srgbClr val="0000CC"/>
                </a:solidFill>
              </a:rPr>
              <a:t>基类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rgbClr val="0000CC"/>
                </a:solidFill>
              </a:rPr>
              <a:t>派生类</a:t>
            </a:r>
            <a:r>
              <a:rPr lang="zh-CN" altLang="en-US" dirty="0"/>
              <a:t>之间才有意义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05B177-E063-40E9-A656-704486919C20}"/>
              </a:ext>
            </a:extLst>
          </p:cNvPr>
          <p:cNvSpPr txBox="1"/>
          <p:nvPr/>
        </p:nvSpPr>
        <p:spPr bwMode="auto">
          <a:xfrm>
            <a:off x="971600" y="2211710"/>
            <a:ext cx="68407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向上转型非常安全，可以由编译器自动完成；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向下转型有风险，需要程序员手动干预（有时编译器认为只是错误）</a:t>
            </a:r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5851EBF3-E1ED-427B-8736-B287A877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4302"/>
            <a:ext cx="4846637" cy="410765"/>
          </a:xfrm>
        </p:spPr>
        <p:txBody>
          <a:bodyPr/>
          <a:lstStyle/>
          <a:p>
            <a:r>
              <a:rPr lang="zh-CN" altLang="en-US" dirty="0"/>
              <a:t>向上转型和向下转型</a:t>
            </a:r>
            <a:r>
              <a:rPr lang="en-US" altLang="zh-CN" dirty="0"/>
              <a:t>(</a:t>
            </a:r>
            <a:r>
              <a:rPr lang="zh-CN" altLang="en-US" dirty="0"/>
              <a:t>补</a:t>
            </a:r>
            <a:r>
              <a:rPr lang="en-US" altLang="zh-CN" dirty="0"/>
              <a:t>)</a:t>
            </a:r>
            <a:br>
              <a:rPr lang="zh-CN" alt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890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D204403-DEE5-4410-BBA2-D6D9B374C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771550"/>
            <a:ext cx="3456384" cy="3468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529723-AE77-4DFE-ADB2-BEBB9D5A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739" y="1144182"/>
            <a:ext cx="5357772" cy="30963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462CC9-3C4A-4DF2-A59F-116181325764}"/>
              </a:ext>
            </a:extLst>
          </p:cNvPr>
          <p:cNvSpPr txBox="1"/>
          <p:nvPr/>
        </p:nvSpPr>
        <p:spPr bwMode="auto">
          <a:xfrm>
            <a:off x="395536" y="498521"/>
            <a:ext cx="7056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将派生类赋值给基类，包括将派生类对象赋值给基类对象、将派生类指针赋值给基类指针、将派生类引用赋值给基类引用</a:t>
            </a:r>
          </a:p>
        </p:txBody>
      </p:sp>
    </p:spTree>
    <p:extLst>
      <p:ext uri="{BB962C8B-B14F-4D97-AF65-F5344CB8AC3E}">
        <p14:creationId xmlns:p14="http://schemas.microsoft.com/office/powerpoint/2010/main" val="2015884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85ED3FF-8F0F-4A8A-BF08-992B495F1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71550"/>
            <a:ext cx="5184576" cy="38211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E69A3CE-898B-4D86-BF12-7E543A85C5C1}"/>
              </a:ext>
            </a:extLst>
          </p:cNvPr>
          <p:cNvSpPr txBox="1"/>
          <p:nvPr/>
        </p:nvSpPr>
        <p:spPr bwMode="auto">
          <a:xfrm>
            <a:off x="6300192" y="771550"/>
            <a:ext cx="259228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800" b="1" dirty="0"/>
              <a:t>Base obj = new Base();</a:t>
            </a:r>
          </a:p>
          <a:p>
            <a:r>
              <a:rPr lang="en-US" altLang="zh-CN" b="1" dirty="0"/>
              <a:t>Son  S=(Son)obj;</a:t>
            </a:r>
          </a:p>
          <a:p>
            <a:r>
              <a:rPr lang="en-US" altLang="zh-CN" sz="1800" dirty="0"/>
              <a:t>         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en-US" altLang="zh-CN" sz="1800" b="1" dirty="0">
                <a:solidFill>
                  <a:srgbClr val="FF0000"/>
                </a:solidFill>
              </a:rPr>
              <a:t>.print_111();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65F79D-F56E-4F82-B7C9-2BBDB46960FA}"/>
              </a:ext>
            </a:extLst>
          </p:cNvPr>
          <p:cNvSpPr txBox="1"/>
          <p:nvPr/>
        </p:nvSpPr>
        <p:spPr bwMode="auto">
          <a:xfrm>
            <a:off x="251520" y="51470"/>
            <a:ext cx="61206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将基类赋值给派生类称为向下转型（Downcasting）</a:t>
            </a:r>
          </a:p>
        </p:txBody>
      </p:sp>
    </p:spTree>
    <p:extLst>
      <p:ext uri="{BB962C8B-B14F-4D97-AF65-F5344CB8AC3E}">
        <p14:creationId xmlns:p14="http://schemas.microsoft.com/office/powerpoint/2010/main" val="2232529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642924"/>
            <a:ext cx="8215365" cy="4286260"/>
          </a:xfrm>
        </p:spPr>
        <p:txBody>
          <a:bodyPr/>
          <a:lstStyle/>
          <a:p>
            <a:pPr lvl="0"/>
            <a:r>
              <a:rPr lang="zh-CN" sz="1800" dirty="0"/>
              <a:t>类与类之间存在六种关系：继承、实现、依赖、关联、聚合和组成</a:t>
            </a:r>
          </a:p>
          <a:p>
            <a:pPr lvl="0"/>
            <a:r>
              <a:rPr lang="zh-CN" sz="1800" dirty="0"/>
              <a:t>一个类可以继承另外一个类，并在此基础上添加自己的特有功能</a:t>
            </a:r>
          </a:p>
          <a:p>
            <a:pPr lvl="0"/>
            <a:r>
              <a:rPr lang="zh-CN" sz="1800" dirty="0"/>
              <a:t>在一个类的方法中操作另外一个类的对象，这种情况称之为第一个类依赖于第二个类</a:t>
            </a:r>
          </a:p>
          <a:p>
            <a:pPr lvl="0"/>
            <a:r>
              <a:rPr lang="zh-CN" sz="1800" dirty="0"/>
              <a:t>在一个类中使用另外一个类的对象作为该类的成员变量，这种情况称之为关联关系</a:t>
            </a:r>
          </a:p>
          <a:p>
            <a:pPr lvl="0"/>
            <a:r>
              <a:rPr lang="zh-CN" sz="1800" dirty="0"/>
              <a:t>聚合关系是关联关系的一种特例，体现的是整体与部分的关系，即</a:t>
            </a:r>
            <a:r>
              <a:rPr sz="1800" dirty="0"/>
              <a:t>has-a</a:t>
            </a:r>
            <a:r>
              <a:rPr lang="zh-CN" sz="1800" dirty="0"/>
              <a:t>的关系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143372" y="857241"/>
            <a:ext cx="4857784" cy="4071963"/>
          </a:xfrm>
        </p:spPr>
        <p:txBody>
          <a:bodyPr/>
          <a:lstStyle/>
          <a:p>
            <a:r>
              <a:rPr lang="zh-CN" dirty="0"/>
              <a:t>继承与多态是面向对象的特征之一，也是实现软件复用的重要手段。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 </a:t>
            </a:r>
            <a:r>
              <a:rPr dirty="0"/>
              <a:t>继承与多态</a:t>
            </a:r>
          </a:p>
        </p:txBody>
      </p:sp>
      <p:pic>
        <p:nvPicPr>
          <p:cNvPr id="7" name="图片占位符 6" descr="图片6.jpg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0264" b="10264"/>
          <a:stretch>
            <a:fillRect/>
          </a:stretch>
        </p:blipFill>
        <p:spPr>
          <a:xfrm>
            <a:off x="785813" y="928688"/>
            <a:ext cx="3049842" cy="321469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642924"/>
            <a:ext cx="8215365" cy="4286260"/>
          </a:xfrm>
        </p:spPr>
        <p:txBody>
          <a:bodyPr/>
          <a:lstStyle/>
          <a:p>
            <a:pPr lvl="0"/>
            <a:r>
              <a:rPr lang="zh-CN" sz="1800" dirty="0"/>
              <a:t>组成关系也是关联关系的一种特例，与聚合关系一样也是体现整体与部分的关系，但组成关系中的整体与部分是不可分离的，即</a:t>
            </a:r>
            <a:r>
              <a:rPr sz="1800" dirty="0"/>
              <a:t>contains-a</a:t>
            </a:r>
            <a:r>
              <a:rPr lang="zh-CN" sz="1800" dirty="0"/>
              <a:t>的关系</a:t>
            </a:r>
          </a:p>
          <a:p>
            <a:pPr lvl="0"/>
            <a:r>
              <a:rPr sz="1800" dirty="0"/>
              <a:t>super</a:t>
            </a:r>
            <a:r>
              <a:rPr lang="zh-CN" sz="1800" dirty="0"/>
              <a:t>关键字代表父类对象</a:t>
            </a:r>
          </a:p>
          <a:p>
            <a:pPr lvl="0"/>
            <a:r>
              <a:rPr sz="1800" dirty="0"/>
              <a:t>final</a:t>
            </a:r>
            <a:r>
              <a:rPr lang="zh-CN" sz="1800" dirty="0"/>
              <a:t>关键字表示</a:t>
            </a:r>
            <a:r>
              <a:rPr sz="1800" dirty="0"/>
              <a:t>“</a:t>
            </a:r>
            <a:r>
              <a:rPr lang="zh-CN" sz="1800" dirty="0"/>
              <a:t>不可改变的、最终的</a:t>
            </a:r>
            <a:r>
              <a:rPr sz="1800" dirty="0"/>
              <a:t>”</a:t>
            </a:r>
            <a:r>
              <a:rPr lang="zh-CN" sz="1800" dirty="0"/>
              <a:t>的意思，用于修饰变量、方法和类</a:t>
            </a:r>
          </a:p>
          <a:p>
            <a:pPr lvl="0"/>
            <a:r>
              <a:rPr sz="1800" dirty="0"/>
              <a:t>Java</a:t>
            </a:r>
            <a:r>
              <a:rPr lang="zh-CN" sz="1800" dirty="0"/>
              <a:t>内部类主要有成员内部类、局部内部类、静态内部类、匿名内部类四种</a:t>
            </a:r>
          </a:p>
          <a:p>
            <a:pPr lvl="0"/>
            <a:r>
              <a:rPr lang="zh-CN" sz="1800" dirty="0"/>
              <a:t>单例模式（</a:t>
            </a:r>
            <a:r>
              <a:rPr sz="1800" dirty="0"/>
              <a:t>Singleton</a:t>
            </a:r>
            <a:r>
              <a:rPr lang="zh-CN" sz="1800" dirty="0"/>
              <a:t>设计模式）是系统中生成某种类型的对象有且只有一个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zh-CN" dirty="0"/>
              <a:t>一个类可以继承另外一个类</a:t>
            </a:r>
            <a:endParaRPr dirty="0"/>
          </a:p>
          <a:p>
            <a:r>
              <a:rPr lang="zh-CN" dirty="0"/>
              <a:t>被继承的类通常称为“父类”（</a:t>
            </a:r>
            <a:r>
              <a:rPr dirty="0"/>
              <a:t>parent class</a:t>
            </a:r>
            <a:r>
              <a:rPr lang="zh-CN" dirty="0"/>
              <a:t>）、“超类”（</a:t>
            </a:r>
            <a:r>
              <a:rPr dirty="0"/>
              <a:t>super class</a:t>
            </a:r>
            <a:r>
              <a:rPr lang="zh-CN" dirty="0"/>
              <a:t>）、或者“基类”（</a:t>
            </a:r>
            <a:r>
              <a:rPr dirty="0"/>
              <a:t>base class</a:t>
            </a:r>
            <a:r>
              <a:rPr lang="zh-CN" dirty="0"/>
              <a:t>）</a:t>
            </a:r>
            <a:endParaRPr dirty="0"/>
          </a:p>
          <a:p>
            <a:r>
              <a:rPr lang="zh-CN" dirty="0"/>
              <a:t>继承者通常称为“子类”（</a:t>
            </a:r>
            <a:r>
              <a:rPr dirty="0"/>
              <a:t>child class</a:t>
            </a:r>
            <a:r>
              <a:rPr lang="zh-CN" dirty="0"/>
              <a:t>或</a:t>
            </a:r>
            <a:r>
              <a:rPr dirty="0"/>
              <a:t>subclass</a:t>
            </a:r>
            <a:r>
              <a:rPr lang="zh-CN" dirty="0"/>
              <a:t>）、或者“派生类”（</a:t>
            </a:r>
            <a:r>
              <a:rPr dirty="0"/>
              <a:t>derived class</a:t>
            </a:r>
            <a:r>
              <a:rPr lang="zh-CN" dirty="0"/>
              <a:t>）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5.2.1  </a:t>
            </a:r>
            <a:r>
              <a:rPr dirty="0"/>
              <a:t>继承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idx="1"/>
          </p:nvPr>
        </p:nvSpPr>
        <p:spPr>
          <a:xfrm>
            <a:off x="3929058" y="857241"/>
            <a:ext cx="4564042" cy="2071699"/>
          </a:xfrm>
        </p:spPr>
        <p:txBody>
          <a:bodyPr/>
          <a:lstStyle/>
          <a:p>
            <a:pPr>
              <a:buNone/>
            </a:pPr>
            <a:r>
              <a:rPr dirty="0"/>
              <a:t>Java</a:t>
            </a:r>
            <a:r>
              <a:rPr lang="zh-CN" dirty="0"/>
              <a:t>中的继承具有</a:t>
            </a:r>
            <a:r>
              <a:rPr lang="zh-CN" dirty="0">
                <a:solidFill>
                  <a:srgbClr val="FF0000"/>
                </a:solidFill>
              </a:rPr>
              <a:t>单一继承</a:t>
            </a:r>
            <a:r>
              <a:rPr lang="zh-CN" dirty="0"/>
              <a:t>的特点</a:t>
            </a:r>
            <a:endParaRPr dirty="0"/>
          </a:p>
          <a:p>
            <a:r>
              <a:rPr lang="zh-CN" dirty="0"/>
              <a:t>每个子类只有一个直接父类</a:t>
            </a:r>
            <a:endParaRPr dirty="0"/>
          </a:p>
          <a:p>
            <a:r>
              <a:rPr lang="zh-CN" dirty="0"/>
              <a:t>一个父类可以有多个子类。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214414" y="714362"/>
          <a:ext cx="1500198" cy="318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84971" imgH="3568792" progId="Visio.Drawing.11">
                  <p:embed/>
                </p:oleObj>
              </mc:Choice>
              <mc:Fallback>
                <p:oleObj name="Visio" r:id="rId4" imgW="1684971" imgH="3568792" progId="Visio.Drawing.11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14" y="714362"/>
                        <a:ext cx="1500198" cy="318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JavaSE模板">
  <a:themeElements>
    <a:clrScheme name="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dobe 黑体 Std R" pitchFamily="34" charset="-122"/>
            <a:ea typeface="Adobe 黑体 Std R" pitchFamily="34" charset="-122"/>
            <a:cs typeface="华文细黑" charset="0"/>
          </a:defRPr>
        </a:defPPr>
      </a:lstStyle>
    </a:txDef>
  </a:objectDefaults>
  <a:extraClrSchemeLst>
    <a:extraClrScheme>
      <a:clrScheme name="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nordridesign.com">
  <a:themeElements>
    <a:clrScheme name="1_nordridesign.com 19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0517"/>
      </a:accent1>
      <a:accent2>
        <a:srgbClr val="BC000D"/>
      </a:accent2>
      <a:accent3>
        <a:srgbClr val="FFFFFF"/>
      </a:accent3>
      <a:accent4>
        <a:srgbClr val="000000"/>
      </a:accent4>
      <a:accent5>
        <a:srgbClr val="FFAAAB"/>
      </a:accent5>
      <a:accent6>
        <a:srgbClr val="AA000B"/>
      </a:accent6>
      <a:hlink>
        <a:srgbClr val="3A0004"/>
      </a:hlink>
      <a:folHlink>
        <a:srgbClr val="FF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华文细黑" panose="02010600040101010101" pitchFamily="2" charset="-122"/>
          </a:defRPr>
        </a:defPPr>
      </a:lstStyle>
    </a:lnDef>
  </a:objectDefaults>
  <a:extraClrSchemeLst>
    <a:extraClrScheme>
      <a:clrScheme name="1_nordridesign.co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.com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463900"/>
        </a:hlink>
        <a:folHlink>
          <a:srgbClr val="FFE6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9021"/>
        </a:accent1>
        <a:accent2>
          <a:srgbClr val="DA5800"/>
        </a:accent2>
        <a:accent3>
          <a:srgbClr val="FFFFFF"/>
        </a:accent3>
        <a:accent4>
          <a:srgbClr val="000000"/>
        </a:accent4>
        <a:accent5>
          <a:srgbClr val="FFC6AB"/>
        </a:accent5>
        <a:accent6>
          <a:srgbClr val="C54F00"/>
        </a:accent6>
        <a:hlink>
          <a:srgbClr val="963D00"/>
        </a:hlink>
        <a:folHlink>
          <a:srgbClr val="FFA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5B8CC1"/>
        </a:accent1>
        <a:accent2>
          <a:srgbClr val="2A5682"/>
        </a:accent2>
        <a:accent3>
          <a:srgbClr val="FFFFFF"/>
        </a:accent3>
        <a:accent4>
          <a:srgbClr val="000000"/>
        </a:accent4>
        <a:accent5>
          <a:srgbClr val="B5C5DD"/>
        </a:accent5>
        <a:accent6>
          <a:srgbClr val="254D75"/>
        </a:accent6>
        <a:hlink>
          <a:srgbClr val="002850"/>
        </a:hlink>
        <a:folHlink>
          <a:srgbClr val="2A94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7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B2B2B2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555555"/>
        </a:accent6>
        <a:hlink>
          <a:srgbClr val="1C1C1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F59B8"/>
        </a:accent1>
        <a:accent2>
          <a:srgbClr val="884183"/>
        </a:accent2>
        <a:accent3>
          <a:srgbClr val="FFFFFF"/>
        </a:accent3>
        <a:accent4>
          <a:srgbClr val="000000"/>
        </a:accent4>
        <a:accent5>
          <a:srgbClr val="DCB5D8"/>
        </a:accent5>
        <a:accent6>
          <a:srgbClr val="7B3A76"/>
        </a:accent6>
        <a:hlink>
          <a:srgbClr val="371535"/>
        </a:hlink>
        <a:folHlink>
          <a:srgbClr val="C468B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1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0517"/>
        </a:accent1>
        <a:accent2>
          <a:srgbClr val="BC000D"/>
        </a:accent2>
        <a:accent3>
          <a:srgbClr val="FFFFFF"/>
        </a:accent3>
        <a:accent4>
          <a:srgbClr val="000000"/>
        </a:accent4>
        <a:accent5>
          <a:srgbClr val="FFAAAB"/>
        </a:accent5>
        <a:accent6>
          <a:srgbClr val="AA000B"/>
        </a:accent6>
        <a:hlink>
          <a:srgbClr val="3A0004"/>
        </a:hlink>
        <a:folHlink>
          <a:srgbClr val="FF3B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DFE0BE"/>
        </a:accent1>
        <a:accent2>
          <a:srgbClr val="D1D46B"/>
        </a:accent2>
        <a:accent3>
          <a:srgbClr val="FFFFFF"/>
        </a:accent3>
        <a:accent4>
          <a:srgbClr val="000000"/>
        </a:accent4>
        <a:accent5>
          <a:srgbClr val="ECEDDB"/>
        </a:accent5>
        <a:accent6>
          <a:srgbClr val="BDC060"/>
        </a:accent6>
        <a:hlink>
          <a:srgbClr val="3A3B11"/>
        </a:hlink>
        <a:folHlink>
          <a:srgbClr val="DDDF9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.com 2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6FC01E"/>
        </a:accent1>
        <a:accent2>
          <a:srgbClr val="4F7913"/>
        </a:accent2>
        <a:accent3>
          <a:srgbClr val="FFFFFF"/>
        </a:accent3>
        <a:accent4>
          <a:srgbClr val="000000"/>
        </a:accent4>
        <a:accent5>
          <a:srgbClr val="BBDCAB"/>
        </a:accent5>
        <a:accent6>
          <a:srgbClr val="476D10"/>
        </a:accent6>
        <a:hlink>
          <a:srgbClr val="26420A"/>
        </a:hlink>
        <a:folHlink>
          <a:srgbClr val="7BD52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JavaSE主题1</Template>
  <TotalTime>5799</TotalTime>
  <Words>7078</Words>
  <Application>Microsoft Office PowerPoint</Application>
  <PresentationFormat>全屏显示(16:9)</PresentationFormat>
  <Paragraphs>889</Paragraphs>
  <Slides>71</Slides>
  <Notes>57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5" baseType="lpstr">
      <vt:lpstr>Adobe 仿宋 Std R</vt:lpstr>
      <vt:lpstr>Adobe 黑体 Std R</vt:lpstr>
      <vt:lpstr>Adobe 宋体 Std L</vt:lpstr>
      <vt:lpstr>MS UI Gothic</vt:lpstr>
      <vt:lpstr>微软雅黑</vt:lpstr>
      <vt:lpstr>Arial</vt:lpstr>
      <vt:lpstr>Calibri</vt:lpstr>
      <vt:lpstr>Courier New</vt:lpstr>
      <vt:lpstr>Times New Roman</vt:lpstr>
      <vt:lpstr>Wingdings</vt:lpstr>
      <vt:lpstr>JavaSE模板</vt:lpstr>
      <vt:lpstr>2_nordridesign.com</vt:lpstr>
      <vt:lpstr>1_自定义设计方案</vt:lpstr>
      <vt:lpstr>Visio</vt:lpstr>
      <vt:lpstr>第五章 类之间的关系</vt:lpstr>
      <vt:lpstr>本章重点</vt:lpstr>
      <vt:lpstr>学习路线</vt:lpstr>
      <vt:lpstr>本章目标</vt:lpstr>
      <vt:lpstr>5.1  关系概述</vt:lpstr>
      <vt:lpstr>5.1  关系概述</vt:lpstr>
      <vt:lpstr>5.2  继承与多态</vt:lpstr>
      <vt:lpstr>5.2.1  继承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学习路线</vt:lpstr>
      <vt:lpstr>5.2.2  多态</vt:lpstr>
      <vt:lpstr>PowerPoint 演示文稿</vt:lpstr>
      <vt:lpstr>PowerPoint 演示文稿</vt:lpstr>
      <vt:lpstr>PowerPoint 演示文稿</vt:lpstr>
      <vt:lpstr>方法重写</vt:lpstr>
      <vt:lpstr>PowerPoint 演示文稿</vt:lpstr>
      <vt:lpstr>PowerPoint 演示文稿</vt:lpstr>
      <vt:lpstr>PowerPoint 演示文稿</vt:lpstr>
      <vt:lpstr>5.2.3  super关键字</vt:lpstr>
      <vt:lpstr>1.  调用父类构造方法</vt:lpstr>
      <vt:lpstr>1.  调用父类构造方法</vt:lpstr>
      <vt:lpstr>PowerPoint 演示文稿</vt:lpstr>
      <vt:lpstr>PowerPoint 演示文稿</vt:lpstr>
      <vt:lpstr>PowerPoint 演示文稿</vt:lpstr>
      <vt:lpstr>PowerPoint 演示文稿</vt:lpstr>
      <vt:lpstr>2.  访问父类的属性和方法</vt:lpstr>
      <vt:lpstr>PowerPoint 演示文稿</vt:lpstr>
      <vt:lpstr>5.2.4  final关键字</vt:lpstr>
      <vt:lpstr>1.  最终方法</vt:lpstr>
      <vt:lpstr>2.  最终类</vt:lpstr>
      <vt:lpstr>PowerPoint 演示文稿</vt:lpstr>
      <vt:lpstr>5.3  其他关系</vt:lpstr>
      <vt:lpstr>5.3.1  依赖关系</vt:lpstr>
      <vt:lpstr>PowerPoint 演示文稿</vt:lpstr>
      <vt:lpstr>5.3.2  关联关系</vt:lpstr>
      <vt:lpstr>PowerPoint 演示文稿</vt:lpstr>
      <vt:lpstr>5.3.3  聚合关系</vt:lpstr>
      <vt:lpstr>PowerPoint 演示文稿</vt:lpstr>
      <vt:lpstr>5.3.4  组成关系</vt:lpstr>
      <vt:lpstr>PowerPoint 演示文稿</vt:lpstr>
      <vt:lpstr>PowerPoint 演示文稿</vt:lpstr>
      <vt:lpstr>5.4  内部类</vt:lpstr>
      <vt:lpstr>5.4  内部类</vt:lpstr>
      <vt:lpstr>5.4.1  成员内部类</vt:lpstr>
      <vt:lpstr>PowerPoint 演示文稿</vt:lpstr>
      <vt:lpstr>5.4.3  静态内部类</vt:lpstr>
      <vt:lpstr>PowerPoint 演示文稿</vt:lpstr>
      <vt:lpstr>5.4.2  局部内部类</vt:lpstr>
      <vt:lpstr>PowerPoint 演示文稿</vt:lpstr>
      <vt:lpstr>PowerPoint 演示文稿</vt:lpstr>
      <vt:lpstr>5.4.4  匿名内部类</vt:lpstr>
      <vt:lpstr>PowerPoint 演示文稿</vt:lpstr>
      <vt:lpstr>5.5  单例模式</vt:lpstr>
      <vt:lpstr>PowerPoint 演示文稿</vt:lpstr>
      <vt:lpstr>补充</vt:lpstr>
      <vt:lpstr>父类引用指向子类对象(转型) </vt:lpstr>
      <vt:lpstr>向上转型和向下转型(补) </vt:lpstr>
      <vt:lpstr>PowerPoint 演示文稿</vt:lpstr>
      <vt:lpstr>PowerPoint 演示文稿</vt:lpstr>
      <vt:lpstr>本章总结</vt:lpstr>
      <vt:lpstr>本章总结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标题（34号，微软雅黑，淡色15%）</dc:title>
  <dc:creator>Administrator</dc:creator>
  <cp:lastModifiedBy>炳 张</cp:lastModifiedBy>
  <cp:revision>1533</cp:revision>
  <dcterms:created xsi:type="dcterms:W3CDTF">2014-10-31T04:56:07Z</dcterms:created>
  <dcterms:modified xsi:type="dcterms:W3CDTF">2024-04-01T01:25:39Z</dcterms:modified>
</cp:coreProperties>
</file>